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3" r:id="rId3"/>
  </p:sldMasterIdLst>
  <p:notesMasterIdLst>
    <p:notesMasterId r:id="rId55"/>
  </p:notesMasterIdLst>
  <p:handoutMasterIdLst>
    <p:handoutMasterId r:id="rId56"/>
  </p:handoutMasterIdLst>
  <p:sldIdLst>
    <p:sldId id="481" r:id="rId4"/>
    <p:sldId id="393" r:id="rId5"/>
    <p:sldId id="494" r:id="rId6"/>
    <p:sldId id="495" r:id="rId7"/>
    <p:sldId id="496" r:id="rId8"/>
    <p:sldId id="497" r:id="rId9"/>
    <p:sldId id="499" r:id="rId10"/>
    <p:sldId id="500" r:id="rId11"/>
    <p:sldId id="502" r:id="rId12"/>
    <p:sldId id="501" r:id="rId13"/>
    <p:sldId id="503" r:id="rId14"/>
    <p:sldId id="504" r:id="rId15"/>
    <p:sldId id="505" r:id="rId16"/>
    <p:sldId id="506" r:id="rId17"/>
    <p:sldId id="507" r:id="rId18"/>
    <p:sldId id="498" r:id="rId19"/>
    <p:sldId id="509" r:id="rId20"/>
    <p:sldId id="510" r:id="rId21"/>
    <p:sldId id="511" r:id="rId22"/>
    <p:sldId id="521" r:id="rId23"/>
    <p:sldId id="513" r:id="rId24"/>
    <p:sldId id="515" r:id="rId25"/>
    <p:sldId id="517" r:id="rId26"/>
    <p:sldId id="518" r:id="rId27"/>
    <p:sldId id="519" r:id="rId28"/>
    <p:sldId id="508" r:id="rId29"/>
    <p:sldId id="520" r:id="rId30"/>
    <p:sldId id="522" r:id="rId31"/>
    <p:sldId id="523" r:id="rId32"/>
    <p:sldId id="524" r:id="rId33"/>
    <p:sldId id="526" r:id="rId34"/>
    <p:sldId id="525" r:id="rId35"/>
    <p:sldId id="527" r:id="rId36"/>
    <p:sldId id="528" r:id="rId37"/>
    <p:sldId id="546" r:id="rId38"/>
    <p:sldId id="531" r:id="rId39"/>
    <p:sldId id="532" r:id="rId40"/>
    <p:sldId id="533" r:id="rId41"/>
    <p:sldId id="529" r:id="rId42"/>
    <p:sldId id="530" r:id="rId43"/>
    <p:sldId id="534" r:id="rId44"/>
    <p:sldId id="535" r:id="rId45"/>
    <p:sldId id="536" r:id="rId46"/>
    <p:sldId id="537" r:id="rId47"/>
    <p:sldId id="538" r:id="rId48"/>
    <p:sldId id="539" r:id="rId49"/>
    <p:sldId id="541" r:id="rId50"/>
    <p:sldId id="542" r:id="rId51"/>
    <p:sldId id="543" r:id="rId52"/>
    <p:sldId id="544" r:id="rId53"/>
    <p:sldId id="545" r:id="rId54"/>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Impact" panose="020B0806030902050204" pitchFamily="34" charset="0"/>
      <p:regular r:id="rId61"/>
    </p:embeddedFont>
    <p:embeddedFont>
      <p:font typeface="等线" panose="02010600030101010101" pitchFamily="2" charset="-122"/>
      <p:regular r:id="rId62"/>
      <p:bold r:id="rId63"/>
    </p:embeddedFont>
    <p:embeddedFont>
      <p:font typeface="等线 Light" panose="02010600030101010101" pitchFamily="2" charset="-122"/>
      <p:regular r:id="rId64"/>
    </p:embeddedFont>
    <p:embeddedFont>
      <p:font typeface="黑体" panose="02010609060101010101" pitchFamily="49" charset="-122"/>
      <p:regular r:id="rId65"/>
    </p:embeddedFont>
    <p:embeddedFont>
      <p:font typeface="微软雅黑" panose="020B0503020204020204" pitchFamily="34" charset="-122"/>
      <p:regular r:id="rId66"/>
      <p:bold r:id="rId6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3">
          <p15:clr>
            <a:srgbClr val="A4A3A4"/>
          </p15:clr>
        </p15:guide>
        <p15:guide id="3" orient="horz" pos="1576">
          <p15:clr>
            <a:srgbClr val="A4A3A4"/>
          </p15:clr>
        </p15:guide>
        <p15:guide id="4" orient="horz" pos="600">
          <p15:clr>
            <a:srgbClr val="A4A3A4"/>
          </p15:clr>
        </p15:guide>
        <p15:guide id="5" pos="7454">
          <p15:clr>
            <a:srgbClr val="A4A3A4"/>
          </p15:clr>
        </p15:guide>
        <p15:guide id="6" pos="216">
          <p15:clr>
            <a:srgbClr val="A4A3A4"/>
          </p15:clr>
        </p15:guide>
        <p15:guide id="7" pos="7324">
          <p15:clr>
            <a:srgbClr val="A4A3A4"/>
          </p15:clr>
        </p15:guide>
        <p15:guide id="8" pos="1250">
          <p15:clr>
            <a:srgbClr val="A4A3A4"/>
          </p15:clr>
        </p15:guide>
        <p15:guide id="9" pos="644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 qiang" initials="xq" lastIdx="2" clrIdx="0">
    <p:extLst>
      <p:ext uri="{19B8F6BF-5375-455C-9EA6-DF929625EA0E}">
        <p15:presenceInfo xmlns:p15="http://schemas.microsoft.com/office/powerpoint/2012/main" userId="0b60b060311abe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4C7F"/>
    <a:srgbClr val="00CC00"/>
    <a:srgbClr val="0F08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11" autoAdjust="0"/>
    <p:restoredTop sz="90387" autoAdjust="0"/>
  </p:normalViewPr>
  <p:slideViewPr>
    <p:cSldViewPr snapToGrid="0" showGuides="1">
      <p:cViewPr varScale="1">
        <p:scale>
          <a:sx n="102" d="100"/>
          <a:sy n="102" d="100"/>
        </p:scale>
        <p:origin x="150" y="132"/>
      </p:cViewPr>
      <p:guideLst>
        <p:guide orient="horz" pos="2160"/>
        <p:guide pos="3843"/>
        <p:guide orient="horz" pos="1576"/>
        <p:guide orient="horz" pos="600"/>
        <p:guide pos="7454"/>
        <p:guide pos="216"/>
        <p:guide pos="7324"/>
        <p:guide pos="1250"/>
        <p:guide pos="644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39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7.fntdata"/><Relationship Id="rId68"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2.xml"/><Relationship Id="rId61" Type="http://schemas.openxmlformats.org/officeDocument/2006/relationships/font" Target="fonts/font5.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6.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2021/9/17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DA89BB-8CF9-4C05-B762-4A96B8679782}" type="datetimeFigureOut">
              <a:rPr lang="zh-CN" altLang="en-US" smtClean="0"/>
              <a:t>2021/9/17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A6DE9-92C5-4C1C-B9A2-F5B0C58FE1F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11</a:t>
            </a:fld>
            <a:endParaRPr lang="zh-CN" altLang="en-US"/>
          </a:p>
        </p:txBody>
      </p:sp>
    </p:spTree>
    <p:extLst>
      <p:ext uri="{BB962C8B-B14F-4D97-AF65-F5344CB8AC3E}">
        <p14:creationId xmlns:p14="http://schemas.microsoft.com/office/powerpoint/2010/main" val="351696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12</a:t>
            </a:fld>
            <a:endParaRPr lang="zh-CN" altLang="en-US"/>
          </a:p>
        </p:txBody>
      </p:sp>
    </p:spTree>
    <p:extLst>
      <p:ext uri="{BB962C8B-B14F-4D97-AF65-F5344CB8AC3E}">
        <p14:creationId xmlns:p14="http://schemas.microsoft.com/office/powerpoint/2010/main" val="225996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13</a:t>
            </a:fld>
            <a:endParaRPr lang="zh-CN" altLang="en-US"/>
          </a:p>
        </p:txBody>
      </p:sp>
    </p:spTree>
    <p:extLst>
      <p:ext uri="{BB962C8B-B14F-4D97-AF65-F5344CB8AC3E}">
        <p14:creationId xmlns:p14="http://schemas.microsoft.com/office/powerpoint/2010/main" val="2813328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14</a:t>
            </a:fld>
            <a:endParaRPr lang="zh-CN" altLang="en-US"/>
          </a:p>
        </p:txBody>
      </p:sp>
    </p:spTree>
    <p:extLst>
      <p:ext uri="{BB962C8B-B14F-4D97-AF65-F5344CB8AC3E}">
        <p14:creationId xmlns:p14="http://schemas.microsoft.com/office/powerpoint/2010/main" val="382291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15</a:t>
            </a:fld>
            <a:endParaRPr lang="zh-CN" altLang="en-US"/>
          </a:p>
        </p:txBody>
      </p:sp>
    </p:spTree>
    <p:extLst>
      <p:ext uri="{BB962C8B-B14F-4D97-AF65-F5344CB8AC3E}">
        <p14:creationId xmlns:p14="http://schemas.microsoft.com/office/powerpoint/2010/main" val="61587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16</a:t>
            </a:fld>
            <a:endParaRPr lang="zh-CN" altLang="en-US"/>
          </a:p>
        </p:txBody>
      </p:sp>
    </p:spTree>
    <p:extLst>
      <p:ext uri="{BB962C8B-B14F-4D97-AF65-F5344CB8AC3E}">
        <p14:creationId xmlns:p14="http://schemas.microsoft.com/office/powerpoint/2010/main" val="374959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17</a:t>
            </a:fld>
            <a:endParaRPr lang="zh-CN" altLang="en-US"/>
          </a:p>
        </p:txBody>
      </p:sp>
    </p:spTree>
    <p:extLst>
      <p:ext uri="{BB962C8B-B14F-4D97-AF65-F5344CB8AC3E}">
        <p14:creationId xmlns:p14="http://schemas.microsoft.com/office/powerpoint/2010/main" val="65251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18</a:t>
            </a:fld>
            <a:endParaRPr lang="zh-CN" altLang="en-US"/>
          </a:p>
        </p:txBody>
      </p:sp>
    </p:spTree>
    <p:extLst>
      <p:ext uri="{BB962C8B-B14F-4D97-AF65-F5344CB8AC3E}">
        <p14:creationId xmlns:p14="http://schemas.microsoft.com/office/powerpoint/2010/main" val="3103378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19</a:t>
            </a:fld>
            <a:endParaRPr lang="zh-CN" altLang="en-US"/>
          </a:p>
        </p:txBody>
      </p:sp>
    </p:spTree>
    <p:extLst>
      <p:ext uri="{BB962C8B-B14F-4D97-AF65-F5344CB8AC3E}">
        <p14:creationId xmlns:p14="http://schemas.microsoft.com/office/powerpoint/2010/main" val="1148180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20</a:t>
            </a:fld>
            <a:endParaRPr lang="zh-CN" altLang="en-US"/>
          </a:p>
        </p:txBody>
      </p:sp>
    </p:spTree>
    <p:extLst>
      <p:ext uri="{BB962C8B-B14F-4D97-AF65-F5344CB8AC3E}">
        <p14:creationId xmlns:p14="http://schemas.microsoft.com/office/powerpoint/2010/main" val="1454137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a:t>
            </a:fld>
            <a:endParaRPr lang="zh-CN" altLang="en-US"/>
          </a:p>
        </p:txBody>
      </p:sp>
    </p:spTree>
    <p:extLst>
      <p:ext uri="{BB962C8B-B14F-4D97-AF65-F5344CB8AC3E}">
        <p14:creationId xmlns:p14="http://schemas.microsoft.com/office/powerpoint/2010/main" val="4204773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21</a:t>
            </a:fld>
            <a:endParaRPr lang="zh-CN" altLang="en-US"/>
          </a:p>
        </p:txBody>
      </p:sp>
    </p:spTree>
    <p:extLst>
      <p:ext uri="{BB962C8B-B14F-4D97-AF65-F5344CB8AC3E}">
        <p14:creationId xmlns:p14="http://schemas.microsoft.com/office/powerpoint/2010/main" val="2643167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22</a:t>
            </a:fld>
            <a:endParaRPr lang="zh-CN" altLang="en-US"/>
          </a:p>
        </p:txBody>
      </p:sp>
    </p:spTree>
    <p:extLst>
      <p:ext uri="{BB962C8B-B14F-4D97-AF65-F5344CB8AC3E}">
        <p14:creationId xmlns:p14="http://schemas.microsoft.com/office/powerpoint/2010/main" val="56657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23</a:t>
            </a:fld>
            <a:endParaRPr lang="zh-CN" altLang="en-US"/>
          </a:p>
        </p:txBody>
      </p:sp>
    </p:spTree>
    <p:extLst>
      <p:ext uri="{BB962C8B-B14F-4D97-AF65-F5344CB8AC3E}">
        <p14:creationId xmlns:p14="http://schemas.microsoft.com/office/powerpoint/2010/main" val="2977391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24</a:t>
            </a:fld>
            <a:endParaRPr lang="zh-CN" altLang="en-US"/>
          </a:p>
        </p:txBody>
      </p:sp>
    </p:spTree>
    <p:extLst>
      <p:ext uri="{BB962C8B-B14F-4D97-AF65-F5344CB8AC3E}">
        <p14:creationId xmlns:p14="http://schemas.microsoft.com/office/powerpoint/2010/main" val="1984898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25</a:t>
            </a:fld>
            <a:endParaRPr lang="zh-CN" altLang="en-US"/>
          </a:p>
        </p:txBody>
      </p:sp>
    </p:spTree>
    <p:extLst>
      <p:ext uri="{BB962C8B-B14F-4D97-AF65-F5344CB8AC3E}">
        <p14:creationId xmlns:p14="http://schemas.microsoft.com/office/powerpoint/2010/main" val="1005286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26</a:t>
            </a:fld>
            <a:endParaRPr lang="zh-CN" altLang="en-US"/>
          </a:p>
        </p:txBody>
      </p:sp>
    </p:spTree>
    <p:extLst>
      <p:ext uri="{BB962C8B-B14F-4D97-AF65-F5344CB8AC3E}">
        <p14:creationId xmlns:p14="http://schemas.microsoft.com/office/powerpoint/2010/main" val="887221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27</a:t>
            </a:fld>
            <a:endParaRPr lang="zh-CN" altLang="en-US"/>
          </a:p>
        </p:txBody>
      </p:sp>
    </p:spTree>
    <p:extLst>
      <p:ext uri="{BB962C8B-B14F-4D97-AF65-F5344CB8AC3E}">
        <p14:creationId xmlns:p14="http://schemas.microsoft.com/office/powerpoint/2010/main" val="3421384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28</a:t>
            </a:fld>
            <a:endParaRPr lang="zh-CN" altLang="en-US"/>
          </a:p>
        </p:txBody>
      </p:sp>
    </p:spTree>
    <p:extLst>
      <p:ext uri="{BB962C8B-B14F-4D97-AF65-F5344CB8AC3E}">
        <p14:creationId xmlns:p14="http://schemas.microsoft.com/office/powerpoint/2010/main" val="1170277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29</a:t>
            </a:fld>
            <a:endParaRPr lang="zh-CN" altLang="en-US"/>
          </a:p>
        </p:txBody>
      </p:sp>
    </p:spTree>
    <p:extLst>
      <p:ext uri="{BB962C8B-B14F-4D97-AF65-F5344CB8AC3E}">
        <p14:creationId xmlns:p14="http://schemas.microsoft.com/office/powerpoint/2010/main" val="1689312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30</a:t>
            </a:fld>
            <a:endParaRPr lang="zh-CN" altLang="en-US"/>
          </a:p>
        </p:txBody>
      </p:sp>
    </p:spTree>
    <p:extLst>
      <p:ext uri="{BB962C8B-B14F-4D97-AF65-F5344CB8AC3E}">
        <p14:creationId xmlns:p14="http://schemas.microsoft.com/office/powerpoint/2010/main" val="155595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a:t>
            </a:fld>
            <a:endParaRPr lang="zh-CN" altLang="en-US"/>
          </a:p>
        </p:txBody>
      </p:sp>
    </p:spTree>
    <p:extLst>
      <p:ext uri="{BB962C8B-B14F-4D97-AF65-F5344CB8AC3E}">
        <p14:creationId xmlns:p14="http://schemas.microsoft.com/office/powerpoint/2010/main" val="417202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31</a:t>
            </a:fld>
            <a:endParaRPr lang="zh-CN" altLang="en-US"/>
          </a:p>
        </p:txBody>
      </p:sp>
    </p:spTree>
    <p:extLst>
      <p:ext uri="{BB962C8B-B14F-4D97-AF65-F5344CB8AC3E}">
        <p14:creationId xmlns:p14="http://schemas.microsoft.com/office/powerpoint/2010/main" val="2851837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32</a:t>
            </a:fld>
            <a:endParaRPr lang="zh-CN" altLang="en-US"/>
          </a:p>
        </p:txBody>
      </p:sp>
    </p:spTree>
    <p:extLst>
      <p:ext uri="{BB962C8B-B14F-4D97-AF65-F5344CB8AC3E}">
        <p14:creationId xmlns:p14="http://schemas.microsoft.com/office/powerpoint/2010/main" val="3661544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33</a:t>
            </a:fld>
            <a:endParaRPr lang="zh-CN" altLang="en-US"/>
          </a:p>
        </p:txBody>
      </p:sp>
    </p:spTree>
    <p:extLst>
      <p:ext uri="{BB962C8B-B14F-4D97-AF65-F5344CB8AC3E}">
        <p14:creationId xmlns:p14="http://schemas.microsoft.com/office/powerpoint/2010/main" val="1791761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34</a:t>
            </a:fld>
            <a:endParaRPr lang="zh-CN" altLang="en-US"/>
          </a:p>
        </p:txBody>
      </p:sp>
    </p:spTree>
    <p:extLst>
      <p:ext uri="{BB962C8B-B14F-4D97-AF65-F5344CB8AC3E}">
        <p14:creationId xmlns:p14="http://schemas.microsoft.com/office/powerpoint/2010/main" val="2468227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35</a:t>
            </a:fld>
            <a:endParaRPr lang="zh-CN" altLang="en-US"/>
          </a:p>
        </p:txBody>
      </p:sp>
    </p:spTree>
    <p:extLst>
      <p:ext uri="{BB962C8B-B14F-4D97-AF65-F5344CB8AC3E}">
        <p14:creationId xmlns:p14="http://schemas.microsoft.com/office/powerpoint/2010/main" val="1445242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36</a:t>
            </a:fld>
            <a:endParaRPr lang="zh-CN" altLang="en-US"/>
          </a:p>
        </p:txBody>
      </p:sp>
    </p:spTree>
    <p:extLst>
      <p:ext uri="{BB962C8B-B14F-4D97-AF65-F5344CB8AC3E}">
        <p14:creationId xmlns:p14="http://schemas.microsoft.com/office/powerpoint/2010/main" val="3207983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37</a:t>
            </a:fld>
            <a:endParaRPr lang="zh-CN" altLang="en-US"/>
          </a:p>
        </p:txBody>
      </p:sp>
    </p:spTree>
    <p:extLst>
      <p:ext uri="{BB962C8B-B14F-4D97-AF65-F5344CB8AC3E}">
        <p14:creationId xmlns:p14="http://schemas.microsoft.com/office/powerpoint/2010/main" val="182200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38</a:t>
            </a:fld>
            <a:endParaRPr lang="zh-CN" altLang="en-US"/>
          </a:p>
        </p:txBody>
      </p:sp>
    </p:spTree>
    <p:extLst>
      <p:ext uri="{BB962C8B-B14F-4D97-AF65-F5344CB8AC3E}">
        <p14:creationId xmlns:p14="http://schemas.microsoft.com/office/powerpoint/2010/main" val="2584130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39</a:t>
            </a:fld>
            <a:endParaRPr lang="zh-CN" altLang="en-US"/>
          </a:p>
        </p:txBody>
      </p:sp>
    </p:spTree>
    <p:extLst>
      <p:ext uri="{BB962C8B-B14F-4D97-AF65-F5344CB8AC3E}">
        <p14:creationId xmlns:p14="http://schemas.microsoft.com/office/powerpoint/2010/main" val="516186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40</a:t>
            </a:fld>
            <a:endParaRPr lang="zh-CN" altLang="en-US"/>
          </a:p>
        </p:txBody>
      </p:sp>
    </p:spTree>
    <p:extLst>
      <p:ext uri="{BB962C8B-B14F-4D97-AF65-F5344CB8AC3E}">
        <p14:creationId xmlns:p14="http://schemas.microsoft.com/office/powerpoint/2010/main" val="394477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5</a:t>
            </a:fld>
            <a:endParaRPr lang="zh-CN" altLang="en-US"/>
          </a:p>
        </p:txBody>
      </p:sp>
    </p:spTree>
    <p:extLst>
      <p:ext uri="{BB962C8B-B14F-4D97-AF65-F5344CB8AC3E}">
        <p14:creationId xmlns:p14="http://schemas.microsoft.com/office/powerpoint/2010/main" val="25466359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41</a:t>
            </a:fld>
            <a:endParaRPr lang="zh-CN" altLang="en-US"/>
          </a:p>
        </p:txBody>
      </p:sp>
    </p:spTree>
    <p:extLst>
      <p:ext uri="{BB962C8B-B14F-4D97-AF65-F5344CB8AC3E}">
        <p14:creationId xmlns:p14="http://schemas.microsoft.com/office/powerpoint/2010/main" val="2467860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42</a:t>
            </a:fld>
            <a:endParaRPr lang="zh-CN" altLang="en-US"/>
          </a:p>
        </p:txBody>
      </p:sp>
    </p:spTree>
    <p:extLst>
      <p:ext uri="{BB962C8B-B14F-4D97-AF65-F5344CB8AC3E}">
        <p14:creationId xmlns:p14="http://schemas.microsoft.com/office/powerpoint/2010/main" val="1589590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43</a:t>
            </a:fld>
            <a:endParaRPr lang="zh-CN" altLang="en-US"/>
          </a:p>
        </p:txBody>
      </p:sp>
    </p:spTree>
    <p:extLst>
      <p:ext uri="{BB962C8B-B14F-4D97-AF65-F5344CB8AC3E}">
        <p14:creationId xmlns:p14="http://schemas.microsoft.com/office/powerpoint/2010/main" val="3230730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44</a:t>
            </a:fld>
            <a:endParaRPr lang="zh-CN" altLang="en-US"/>
          </a:p>
        </p:txBody>
      </p:sp>
    </p:spTree>
    <p:extLst>
      <p:ext uri="{BB962C8B-B14F-4D97-AF65-F5344CB8AC3E}">
        <p14:creationId xmlns:p14="http://schemas.microsoft.com/office/powerpoint/2010/main" val="119350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45</a:t>
            </a:fld>
            <a:endParaRPr lang="zh-CN" altLang="en-US"/>
          </a:p>
        </p:txBody>
      </p:sp>
    </p:spTree>
    <p:extLst>
      <p:ext uri="{BB962C8B-B14F-4D97-AF65-F5344CB8AC3E}">
        <p14:creationId xmlns:p14="http://schemas.microsoft.com/office/powerpoint/2010/main" val="41236458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46</a:t>
            </a:fld>
            <a:endParaRPr lang="zh-CN" altLang="en-US"/>
          </a:p>
        </p:txBody>
      </p:sp>
    </p:spTree>
    <p:extLst>
      <p:ext uri="{BB962C8B-B14F-4D97-AF65-F5344CB8AC3E}">
        <p14:creationId xmlns:p14="http://schemas.microsoft.com/office/powerpoint/2010/main" val="3870351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47</a:t>
            </a:fld>
            <a:endParaRPr lang="zh-CN" altLang="en-US"/>
          </a:p>
        </p:txBody>
      </p:sp>
    </p:spTree>
    <p:extLst>
      <p:ext uri="{BB962C8B-B14F-4D97-AF65-F5344CB8AC3E}">
        <p14:creationId xmlns:p14="http://schemas.microsoft.com/office/powerpoint/2010/main" val="1897748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48</a:t>
            </a:fld>
            <a:endParaRPr lang="zh-CN" altLang="en-US"/>
          </a:p>
        </p:txBody>
      </p:sp>
    </p:spTree>
    <p:extLst>
      <p:ext uri="{BB962C8B-B14F-4D97-AF65-F5344CB8AC3E}">
        <p14:creationId xmlns:p14="http://schemas.microsoft.com/office/powerpoint/2010/main" val="36726076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49</a:t>
            </a:fld>
            <a:endParaRPr lang="zh-CN" altLang="en-US"/>
          </a:p>
        </p:txBody>
      </p:sp>
    </p:spTree>
    <p:extLst>
      <p:ext uri="{BB962C8B-B14F-4D97-AF65-F5344CB8AC3E}">
        <p14:creationId xmlns:p14="http://schemas.microsoft.com/office/powerpoint/2010/main" val="31946828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50</a:t>
            </a:fld>
            <a:endParaRPr lang="zh-CN" altLang="en-US"/>
          </a:p>
        </p:txBody>
      </p:sp>
    </p:spTree>
    <p:extLst>
      <p:ext uri="{BB962C8B-B14F-4D97-AF65-F5344CB8AC3E}">
        <p14:creationId xmlns:p14="http://schemas.microsoft.com/office/powerpoint/2010/main" val="262991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6</a:t>
            </a:fld>
            <a:endParaRPr lang="zh-CN" altLang="en-US"/>
          </a:p>
        </p:txBody>
      </p:sp>
    </p:spTree>
    <p:extLst>
      <p:ext uri="{BB962C8B-B14F-4D97-AF65-F5344CB8AC3E}">
        <p14:creationId xmlns:p14="http://schemas.microsoft.com/office/powerpoint/2010/main" val="2209724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51</a:t>
            </a:fld>
            <a:endParaRPr lang="zh-CN" altLang="en-US"/>
          </a:p>
        </p:txBody>
      </p:sp>
    </p:spTree>
    <p:extLst>
      <p:ext uri="{BB962C8B-B14F-4D97-AF65-F5344CB8AC3E}">
        <p14:creationId xmlns:p14="http://schemas.microsoft.com/office/powerpoint/2010/main" val="376574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7</a:t>
            </a:fld>
            <a:endParaRPr lang="zh-CN" altLang="en-US"/>
          </a:p>
        </p:txBody>
      </p:sp>
    </p:spTree>
    <p:extLst>
      <p:ext uri="{BB962C8B-B14F-4D97-AF65-F5344CB8AC3E}">
        <p14:creationId xmlns:p14="http://schemas.microsoft.com/office/powerpoint/2010/main" val="3844742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8</a:t>
            </a:fld>
            <a:endParaRPr lang="zh-CN" altLang="en-US"/>
          </a:p>
        </p:txBody>
      </p:sp>
    </p:spTree>
    <p:extLst>
      <p:ext uri="{BB962C8B-B14F-4D97-AF65-F5344CB8AC3E}">
        <p14:creationId xmlns:p14="http://schemas.microsoft.com/office/powerpoint/2010/main" val="4078225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9</a:t>
            </a:fld>
            <a:endParaRPr lang="zh-CN" altLang="en-US"/>
          </a:p>
        </p:txBody>
      </p:sp>
    </p:spTree>
    <p:extLst>
      <p:ext uri="{BB962C8B-B14F-4D97-AF65-F5344CB8AC3E}">
        <p14:creationId xmlns:p14="http://schemas.microsoft.com/office/powerpoint/2010/main" val="270617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10</a:t>
            </a:fld>
            <a:endParaRPr lang="zh-CN" altLang="en-US"/>
          </a:p>
        </p:txBody>
      </p:sp>
    </p:spTree>
    <p:extLst>
      <p:ext uri="{BB962C8B-B14F-4D97-AF65-F5344CB8AC3E}">
        <p14:creationId xmlns:p14="http://schemas.microsoft.com/office/powerpoint/2010/main" val="137209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CA16574-0E7C-47EE-9312-4DAD95A92D54}"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CD194D-FA07-48BB-8C46-38D199D91D4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80AA72D-274C-4E42-A10F-7EF5A75B9B0A}"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CD194D-FA07-48BB-8C46-38D199D91D4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753A0E0-5AEC-42D1-8ADB-F2FEFB3F8683}"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CD194D-FA07-48BB-8C46-38D199D91D4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D0D1D3-5CBA-46ED-AE3E-1B75FDA083CA}"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5F92EB-84D6-4397-B326-22039CE687F1}"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6EC78F3-0CB5-4812-A4F2-2D068E94A795}"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0BAA052-B44C-4E74-A505-D1E0B97C67F4}" type="datetime1">
              <a:rPr lang="zh-CN" altLang="en-US" smtClean="0"/>
              <a:t>2021/9/17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29D77C6-2D43-4C4F-B81D-FE2229CD29B9}" type="datetime1">
              <a:rPr lang="zh-CN" altLang="en-US" smtClean="0"/>
              <a:t>2021/9/17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9A9BF88-0DA6-456F-A152-FB85CC60765F}" type="datetime1">
              <a:rPr lang="zh-CN" altLang="en-US" smtClean="0"/>
              <a:t>2021/9/17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EEB12F-0869-484A-BA20-38D674CFADF5}" type="datetime1">
              <a:rPr lang="zh-CN" altLang="en-US" smtClean="0"/>
              <a:t>2021/9/17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63A54B1-99BE-4078-9001-3A97E7A3D4DC}" type="datetime1">
              <a:rPr lang="zh-CN" altLang="en-US" smtClean="0"/>
              <a:t>2021/9/17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89BF3A1-3645-4D5F-847C-92C1656FAFEA}"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CD194D-FA07-48BB-8C46-38D199D91D4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B56738-93E2-4682-A6A5-5893FB72BBBC}" type="datetime1">
              <a:rPr lang="zh-CN" altLang="en-US" smtClean="0"/>
              <a:t>2021/9/17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7488B20-1365-4EC2-9D4F-7D30AB4B0230}"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F231D8-FCB9-4AC6-B7F4-989EB3398C59}"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EC124A1-6D06-4F41-A13D-D9D62FA57993}"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42798462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7DFC1A9-3BF6-4678-9AAD-A7BAE2CAA188}"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392090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63895A1-0234-473D-86F6-61AE1E73A432}"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2077266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C10C3C3-015E-4A0C-8C0E-ED11257E7454}" type="datetime1">
              <a:rPr lang="zh-CN" altLang="en-US" smtClean="0"/>
              <a:t>2021/9/17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3931039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99CB318-9B5C-418E-A231-F741CB127A37}" type="datetime1">
              <a:rPr lang="zh-CN" altLang="en-US" smtClean="0"/>
              <a:t>2021/9/17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3288931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DE17E43-3DB5-40B2-B991-DCB77698BAF7}" type="datetime1">
              <a:rPr lang="zh-CN" altLang="en-US" smtClean="0"/>
              <a:t>2021/9/17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3553411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B0A9FB-7D60-443C-B50D-4C3263F2BB17}" type="datetime1">
              <a:rPr lang="zh-CN" altLang="en-US" smtClean="0"/>
              <a:t>2021/9/17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900967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78F9E95-1B16-44CE-AE47-4B76413CD1E0}"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CD194D-FA07-48BB-8C46-38D199D91D4D}"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CC0D277-FE50-408B-9AAB-E7D9176181A5}" type="datetime1">
              <a:rPr lang="zh-CN" altLang="en-US" smtClean="0"/>
              <a:t>2021/9/17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4196740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79BBB6B-EBE7-449E-BAD4-39E2B719D281}" type="datetime1">
              <a:rPr lang="zh-CN" altLang="en-US" smtClean="0"/>
              <a:t>2021/9/17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1156254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A7C6966-D848-4E7A-8072-3FC40AD6AF87}"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153982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7CAB3D2-B172-42C4-8BAA-DD8CA05ED4A1}" type="datetime1">
              <a:rPr lang="zh-CN" altLang="en-US" smtClean="0"/>
              <a:t>2021/9/17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42305591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997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894AB56-2681-4E02-BADD-2242A13DC5F8}" type="datetime1">
              <a:rPr lang="zh-CN" altLang="en-US" smtClean="0"/>
              <a:t>2021/9/17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CD194D-FA07-48BB-8C46-38D199D91D4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826E589-4B1B-4121-B92D-A08BB1064493}" type="datetime1">
              <a:rPr lang="zh-CN" altLang="en-US" smtClean="0"/>
              <a:t>2021/9/17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CD194D-FA07-48BB-8C46-38D199D91D4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DB9B3B-CCB6-4832-AAA2-EF664D96F7B3}" type="datetime1">
              <a:rPr lang="zh-CN" altLang="en-US" smtClean="0"/>
              <a:t>2021/9/17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CD194D-FA07-48BB-8C46-38D199D91D4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216795-71D6-4562-B28F-C98A3C3CEEBC}" type="datetime1">
              <a:rPr lang="zh-CN" altLang="en-US" smtClean="0"/>
              <a:t>2021/9/17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CD194D-FA07-48BB-8C46-38D199D91D4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7028CA-60DE-40FE-B662-49D2B62494EA}" type="datetime1">
              <a:rPr lang="zh-CN" altLang="en-US" smtClean="0"/>
              <a:t>2021/9/17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CD194D-FA07-48BB-8C46-38D199D91D4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B7E4D15-A8C3-41BB-8024-E4D4ABAF597D}" type="datetime1">
              <a:rPr lang="zh-CN" altLang="en-US" smtClean="0"/>
              <a:t>2021/9/17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CD194D-FA07-48BB-8C46-38D199D91D4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9FB30-9999-41F9-AEA7-654AAFCF6860}" type="datetime1">
              <a:rPr lang="zh-CN" altLang="en-US" smtClean="0"/>
              <a:t>2021/9/17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CD194D-FA07-48BB-8C46-38D199D91D4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E2D3AF-A160-4690-9746-AC8A8BC1B415}" type="datetime1">
              <a:rPr lang="zh-CN" altLang="en-US" smtClean="0"/>
              <a:t>2021/9/17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E9AC2-44F8-4AC6-967E-66A5811D82E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B8692-CBF2-41C2-9842-48EF9679B664}" type="datetime1">
              <a:rPr lang="zh-CN" altLang="en-US" smtClean="0"/>
              <a:t>2021/9/17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E9AC2-44F8-4AC6-967E-66A5811D82EE}" type="slidenum">
              <a:rPr lang="zh-CN" altLang="en-US" smtClean="0"/>
              <a:t>‹#›</a:t>
            </a:fld>
            <a:endParaRPr lang="zh-CN" altLang="en-US"/>
          </a:p>
        </p:txBody>
      </p:sp>
    </p:spTree>
    <p:extLst>
      <p:ext uri="{BB962C8B-B14F-4D97-AF65-F5344CB8AC3E}">
        <p14:creationId xmlns:p14="http://schemas.microsoft.com/office/powerpoint/2010/main" val="271765019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C:\Users\Administrator\Desktop\7ec1fe0aeeb441e2a63322abf64d3e82.jpg7ec1fe0aeeb441e2a63322abf64d3e82"/>
          <p:cNvPicPr>
            <a:picLocks noChangeAspect="1"/>
          </p:cNvPicPr>
          <p:nvPr/>
        </p:nvPicPr>
        <p:blipFill rotWithShape="1">
          <a:blip r:embed="rId2"/>
          <a:srcRect t="244" r="3371"/>
          <a:stretch>
            <a:fillRect/>
          </a:stretch>
        </p:blipFill>
        <p:spPr>
          <a:xfrm>
            <a:off x="10644164" y="0"/>
            <a:ext cx="1547836" cy="1576023"/>
          </a:xfrm>
          <a:prstGeom prst="ellipse">
            <a:avLst/>
          </a:prstGeom>
          <a:effectLst/>
        </p:spPr>
      </p:pic>
      <p:sp>
        <p:nvSpPr>
          <p:cNvPr id="4" name="文本框 3"/>
          <p:cNvSpPr txBox="1"/>
          <p:nvPr/>
        </p:nvSpPr>
        <p:spPr>
          <a:xfrm>
            <a:off x="2618607" y="2016117"/>
            <a:ext cx="711350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2D4C7F"/>
                </a:solidFill>
                <a:effectLst/>
                <a:uLnTx/>
                <a:uFillTx/>
                <a:latin typeface="微软雅黑" panose="020B0503020204020204" pitchFamily="34" charset="-122"/>
                <a:ea typeface="微软雅黑" panose="020B0503020204020204" pitchFamily="34" charset="-122"/>
              </a:rPr>
              <a:t>机器视觉与图像处理</a:t>
            </a:r>
          </a:p>
        </p:txBody>
      </p:sp>
      <p:grpSp>
        <p:nvGrpSpPr>
          <p:cNvPr id="50" name="组合 49"/>
          <p:cNvGrpSpPr/>
          <p:nvPr/>
        </p:nvGrpSpPr>
        <p:grpSpPr>
          <a:xfrm>
            <a:off x="2424753" y="2814008"/>
            <a:ext cx="6774773" cy="90000"/>
            <a:chOff x="895771" y="2497466"/>
            <a:chExt cx="6774773" cy="90000"/>
          </a:xfrm>
        </p:grpSpPr>
        <p:cxnSp>
          <p:nvCxnSpPr>
            <p:cNvPr id="45" name="直接连接符 44"/>
            <p:cNvCxnSpPr/>
            <p:nvPr/>
          </p:nvCxnSpPr>
          <p:spPr>
            <a:xfrm>
              <a:off x="895771" y="2542465"/>
              <a:ext cx="6679229" cy="0"/>
            </a:xfrm>
            <a:prstGeom prst="line">
              <a:avLst/>
            </a:prstGeom>
            <a:ln w="19050">
              <a:gradFill>
                <a:gsLst>
                  <a:gs pos="0">
                    <a:schemeClr val="accent4">
                      <a:alpha val="0"/>
                    </a:schemeClr>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rot="2700000" flipH="1" flipV="1">
              <a:off x="7580544" y="2497466"/>
              <a:ext cx="90000" cy="90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14">
            <a:extLst>
              <a:ext uri="{FF2B5EF4-FFF2-40B4-BE49-F238E27FC236}">
                <a16:creationId xmlns:a16="http://schemas.microsoft.com/office/drawing/2014/main" id="{8984008D-0A4E-4206-A9F3-D00C83EAEF11}"/>
              </a:ext>
            </a:extLst>
          </p:cNvPr>
          <p:cNvSpPr txBox="1"/>
          <p:nvPr/>
        </p:nvSpPr>
        <p:spPr>
          <a:xfrm>
            <a:off x="3581088" y="3509542"/>
            <a:ext cx="5320522" cy="1653786"/>
          </a:xfrm>
          <a:prstGeom prst="rect">
            <a:avLst/>
          </a:prstGeom>
          <a:noFill/>
        </p:spPr>
        <p:txBody>
          <a:bodyPr wrap="square" rtlCol="0">
            <a:spAutoFit/>
          </a:bodyPr>
          <a:lstStyle/>
          <a:p>
            <a:pPr algn="ctr">
              <a:lnSpc>
                <a:spcPct val="130000"/>
              </a:lnSpc>
              <a:buClrTx/>
              <a:buSzTx/>
              <a:buNone/>
            </a:pPr>
            <a:r>
              <a:rPr lang="zh-CN" altLang="en-US" sz="2000" b="1" dirty="0">
                <a:latin typeface="微软雅黑" panose="020B0503020204020204" pitchFamily="34" charset="-122"/>
                <a:ea typeface="微软雅黑" panose="020B0503020204020204" pitchFamily="34" charset="-122"/>
              </a:rPr>
              <a:t>吴胜昔</a:t>
            </a:r>
            <a:endParaRPr lang="en-US" altLang="zh-CN" sz="2000" b="1" dirty="0">
              <a:latin typeface="微软雅黑" panose="020B0503020204020204" pitchFamily="34" charset="-122"/>
              <a:ea typeface="微软雅黑" panose="020B0503020204020204" pitchFamily="34" charset="-122"/>
            </a:endParaRPr>
          </a:p>
          <a:p>
            <a:pPr algn="ctr">
              <a:lnSpc>
                <a:spcPct val="130000"/>
              </a:lnSpc>
              <a:buClrTx/>
              <a:buSzTx/>
              <a:buNone/>
            </a:pPr>
            <a:r>
              <a:rPr lang="zh-CN" altLang="en-US" sz="2000" b="1" dirty="0">
                <a:latin typeface="微软雅黑" panose="020B0503020204020204" pitchFamily="34" charset="-122"/>
                <a:ea typeface="微软雅黑" panose="020B0503020204020204" pitchFamily="34" charset="-122"/>
              </a:rPr>
              <a:t>信息学院 自动化系 </a:t>
            </a:r>
            <a:endParaRPr lang="en-US" altLang="zh-CN" sz="2000" b="1" dirty="0">
              <a:latin typeface="微软雅黑" panose="020B0503020204020204" pitchFamily="34" charset="-122"/>
              <a:ea typeface="微软雅黑" panose="020B0503020204020204" pitchFamily="34" charset="-122"/>
            </a:endParaRPr>
          </a:p>
          <a:p>
            <a:pPr algn="ctr">
              <a:lnSpc>
                <a:spcPct val="130000"/>
              </a:lnSpc>
              <a:buClrTx/>
              <a:buSzTx/>
              <a:buNone/>
            </a:pPr>
            <a:r>
              <a:rPr lang="zh-CN" altLang="en-US" sz="2000" b="1" dirty="0">
                <a:latin typeface="微软雅黑" panose="020B0503020204020204" pitchFamily="34" charset="-122"/>
                <a:ea typeface="微软雅黑" panose="020B0503020204020204" pitchFamily="34" charset="-122"/>
              </a:rPr>
              <a:t>机器感知与计算智能课题组</a:t>
            </a:r>
            <a:endParaRPr lang="en-US" altLang="zh-CN" sz="2000" b="1" dirty="0">
              <a:latin typeface="微软雅黑" panose="020B0503020204020204" pitchFamily="34" charset="-122"/>
              <a:ea typeface="微软雅黑" panose="020B0503020204020204" pitchFamily="34" charset="-122"/>
            </a:endParaRPr>
          </a:p>
          <a:p>
            <a:pPr algn="ctr">
              <a:lnSpc>
                <a:spcPct val="130000"/>
              </a:lnSpc>
              <a:buClrTx/>
              <a:buSzTx/>
              <a:buNone/>
            </a:pPr>
            <a:r>
              <a:rPr lang="en-US" altLang="zh-CN" sz="2000" b="1" dirty="0">
                <a:latin typeface="微软雅黑" panose="020B0503020204020204" pitchFamily="34" charset="-122"/>
                <a:ea typeface="微软雅黑" panose="020B0503020204020204" pitchFamily="34" charset="-122"/>
              </a:rPr>
              <a:t>wushengxi@ecust.edu.cn</a:t>
            </a:r>
            <a:endParaRPr lang="en-US" altLang="zh-CN" sz="2000" dirty="0">
              <a:latin typeface="微软雅黑" panose="020B0503020204020204" pitchFamily="34" charset="-122"/>
              <a:ea typeface="微软雅黑" panose="020B0503020204020204" pitchFamily="34" charset="-122"/>
            </a:endParaRPr>
          </a:p>
        </p:txBody>
      </p:sp>
      <p:sp>
        <p:nvSpPr>
          <p:cNvPr id="12" name="文本框 14">
            <a:extLst>
              <a:ext uri="{FF2B5EF4-FFF2-40B4-BE49-F238E27FC236}">
                <a16:creationId xmlns:a16="http://schemas.microsoft.com/office/drawing/2014/main" id="{1E3CEC82-231C-4944-8CBD-7246FD11B75A}"/>
              </a:ext>
            </a:extLst>
          </p:cNvPr>
          <p:cNvSpPr txBox="1"/>
          <p:nvPr/>
        </p:nvSpPr>
        <p:spPr>
          <a:xfrm>
            <a:off x="3515100" y="2870901"/>
            <a:ext cx="5320522" cy="453457"/>
          </a:xfrm>
          <a:prstGeom prst="rect">
            <a:avLst/>
          </a:prstGeom>
          <a:noFill/>
        </p:spPr>
        <p:txBody>
          <a:bodyPr wrap="square" rtlCol="0">
            <a:spAutoFit/>
          </a:bodyPr>
          <a:lstStyle/>
          <a:p>
            <a:pPr algn="ctr">
              <a:lnSpc>
                <a:spcPct val="130000"/>
              </a:lnSpc>
              <a:buClrTx/>
              <a:buSzTx/>
              <a:buNone/>
            </a:pPr>
            <a:r>
              <a:rPr lang="en-US" altLang="zh-CN" sz="2000" b="1" dirty="0">
                <a:solidFill>
                  <a:schemeClr val="accent2"/>
                </a:solidFill>
                <a:latin typeface="微软雅黑" panose="020B0503020204020204" pitchFamily="34" charset="-122"/>
                <a:ea typeface="微软雅黑" panose="020B0503020204020204" pitchFamily="34" charset="-122"/>
              </a:rPr>
              <a:t>Machine Vision and Image Processing</a:t>
            </a:r>
            <a:endParaRPr lang="en-US" altLang="zh-CN" sz="2000" dirty="0">
              <a:solidFill>
                <a:schemeClr val="accent2"/>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E333BCDD-5CD5-43D8-BA41-7CE47818E02B}"/>
              </a:ext>
            </a:extLst>
          </p:cNvPr>
          <p:cNvSpPr>
            <a:spLocks noGrp="1"/>
          </p:cNvSpPr>
          <p:nvPr>
            <p:ph type="sldNum" sz="quarter" idx="12"/>
          </p:nvPr>
        </p:nvSpPr>
        <p:spPr/>
        <p:txBody>
          <a:bodyPr/>
          <a:lstStyle/>
          <a:p>
            <a:fld id="{D6DE9AC2-44F8-4AC6-967E-66A5811D82EE}" type="slidenum">
              <a:rPr lang="zh-CN" altLang="en-US" smtClean="0"/>
              <a:t>1</a:t>
            </a:fld>
            <a:endParaRPr lang="zh-CN" altLang="en-US"/>
          </a:p>
        </p:txBody>
      </p:sp>
    </p:spTree>
    <p:extLst>
      <p:ext uri="{BB962C8B-B14F-4D97-AF65-F5344CB8AC3E}">
        <p14:creationId xmlns:p14="http://schemas.microsoft.com/office/powerpoint/2010/main" val="41957321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4506012" cy="717714"/>
            <a:chOff x="13195" y="227902"/>
            <a:chExt cx="4506012"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3735273"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计算机视觉</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10</a:t>
            </a:fld>
            <a:endParaRPr lang="zh-CN" altLang="en-US" dirty="0"/>
          </a:p>
        </p:txBody>
      </p:sp>
      <p:pic>
        <p:nvPicPr>
          <p:cNvPr id="3" name="图片 2">
            <a:extLst>
              <a:ext uri="{FF2B5EF4-FFF2-40B4-BE49-F238E27FC236}">
                <a16:creationId xmlns:a16="http://schemas.microsoft.com/office/drawing/2014/main" id="{AFF2C089-482F-4336-9F7E-AA620C805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1533" y="1059187"/>
            <a:ext cx="8668933" cy="5107958"/>
          </a:xfrm>
          <a:prstGeom prst="rect">
            <a:avLst/>
          </a:prstGeom>
        </p:spPr>
      </p:pic>
    </p:spTree>
    <p:extLst>
      <p:ext uri="{BB962C8B-B14F-4D97-AF65-F5344CB8AC3E}">
        <p14:creationId xmlns:p14="http://schemas.microsoft.com/office/powerpoint/2010/main" val="659454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5750351"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计算机视觉的目标</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11</a:t>
            </a:fld>
            <a:endParaRPr lang="zh-CN" altLang="en-US" dirty="0"/>
          </a:p>
        </p:txBody>
      </p:sp>
      <p:pic>
        <p:nvPicPr>
          <p:cNvPr id="3" name="图片 2">
            <a:extLst>
              <a:ext uri="{FF2B5EF4-FFF2-40B4-BE49-F238E27FC236}">
                <a16:creationId xmlns:a16="http://schemas.microsoft.com/office/drawing/2014/main" id="{1A39462A-C84D-4D31-82C6-48D99A5BB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951" y="881939"/>
            <a:ext cx="8156911" cy="5094122"/>
          </a:xfrm>
          <a:prstGeom prst="rect">
            <a:avLst/>
          </a:prstGeom>
        </p:spPr>
      </p:pic>
      <p:sp>
        <p:nvSpPr>
          <p:cNvPr id="5" name="文本框 4">
            <a:extLst>
              <a:ext uri="{FF2B5EF4-FFF2-40B4-BE49-F238E27FC236}">
                <a16:creationId xmlns:a16="http://schemas.microsoft.com/office/drawing/2014/main" id="{8E82C6E0-71D0-4D36-9FD6-33CB509561B7}"/>
              </a:ext>
            </a:extLst>
          </p:cNvPr>
          <p:cNvSpPr txBox="1"/>
          <p:nvPr/>
        </p:nvSpPr>
        <p:spPr>
          <a:xfrm>
            <a:off x="3440784" y="6169580"/>
            <a:ext cx="1027521" cy="369332"/>
          </a:xfrm>
          <a:prstGeom prst="rect">
            <a:avLst/>
          </a:prstGeom>
          <a:noFill/>
        </p:spPr>
        <p:txBody>
          <a:bodyPr wrap="square" rtlCol="0">
            <a:spAutoFit/>
          </a:bodyPr>
          <a:lstStyle/>
          <a:p>
            <a:r>
              <a:rPr lang="zh-CN" altLang="en-US" dirty="0"/>
              <a:t>人类</a:t>
            </a:r>
          </a:p>
        </p:txBody>
      </p:sp>
      <p:sp>
        <p:nvSpPr>
          <p:cNvPr id="6" name="文本框 5">
            <a:extLst>
              <a:ext uri="{FF2B5EF4-FFF2-40B4-BE49-F238E27FC236}">
                <a16:creationId xmlns:a16="http://schemas.microsoft.com/office/drawing/2014/main" id="{BE947F4F-E4B5-418F-85DB-300CFE04001D}"/>
              </a:ext>
            </a:extLst>
          </p:cNvPr>
          <p:cNvSpPr txBox="1"/>
          <p:nvPr/>
        </p:nvSpPr>
        <p:spPr>
          <a:xfrm>
            <a:off x="7557547" y="6126618"/>
            <a:ext cx="952107" cy="369332"/>
          </a:xfrm>
          <a:prstGeom prst="rect">
            <a:avLst/>
          </a:prstGeom>
          <a:noFill/>
        </p:spPr>
        <p:txBody>
          <a:bodyPr wrap="square" rtlCol="0">
            <a:spAutoFit/>
          </a:bodyPr>
          <a:lstStyle/>
          <a:p>
            <a:r>
              <a:rPr lang="zh-CN" altLang="en-US" dirty="0"/>
              <a:t>计算机</a:t>
            </a:r>
          </a:p>
        </p:txBody>
      </p:sp>
      <p:sp>
        <p:nvSpPr>
          <p:cNvPr id="7" name="箭头: 右 6">
            <a:extLst>
              <a:ext uri="{FF2B5EF4-FFF2-40B4-BE49-F238E27FC236}">
                <a16:creationId xmlns:a16="http://schemas.microsoft.com/office/drawing/2014/main" id="{620ADEC5-3706-4AEC-AD37-96E843F76990}"/>
              </a:ext>
            </a:extLst>
          </p:cNvPr>
          <p:cNvSpPr/>
          <p:nvPr/>
        </p:nvSpPr>
        <p:spPr>
          <a:xfrm>
            <a:off x="4782728" y="6029858"/>
            <a:ext cx="2460396" cy="562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感知上的本质差异</a:t>
            </a:r>
          </a:p>
        </p:txBody>
      </p:sp>
    </p:spTree>
    <p:extLst>
      <p:ext uri="{BB962C8B-B14F-4D97-AF65-F5344CB8AC3E}">
        <p14:creationId xmlns:p14="http://schemas.microsoft.com/office/powerpoint/2010/main" val="3414078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5750351"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图像中包含哪些信息？</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12</a:t>
            </a:fld>
            <a:endParaRPr lang="zh-CN" altLang="en-US" dirty="0"/>
          </a:p>
        </p:txBody>
      </p:sp>
      <p:pic>
        <p:nvPicPr>
          <p:cNvPr id="4" name="图片 3">
            <a:extLst>
              <a:ext uri="{FF2B5EF4-FFF2-40B4-BE49-F238E27FC236}">
                <a16:creationId xmlns:a16="http://schemas.microsoft.com/office/drawing/2014/main" id="{1910B767-FEB0-4EEE-9E88-9188705F33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774" y="1381781"/>
            <a:ext cx="10128026" cy="4622186"/>
          </a:xfrm>
          <a:prstGeom prst="rect">
            <a:avLst/>
          </a:prstGeom>
        </p:spPr>
      </p:pic>
    </p:spTree>
    <p:extLst>
      <p:ext uri="{BB962C8B-B14F-4D97-AF65-F5344CB8AC3E}">
        <p14:creationId xmlns:p14="http://schemas.microsoft.com/office/powerpoint/2010/main" val="2349208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5750351"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视觉是什么？</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13</a:t>
            </a:fld>
            <a:endParaRPr lang="zh-CN" altLang="en-US" dirty="0"/>
          </a:p>
        </p:txBody>
      </p:sp>
      <p:sp>
        <p:nvSpPr>
          <p:cNvPr id="10" name="Text Box 3">
            <a:extLst>
              <a:ext uri="{FF2B5EF4-FFF2-40B4-BE49-F238E27FC236}">
                <a16:creationId xmlns:a16="http://schemas.microsoft.com/office/drawing/2014/main" id="{2E48B85C-F4C7-479F-9AA6-A8DF301CCD8F}"/>
              </a:ext>
            </a:extLst>
          </p:cNvPr>
          <p:cNvSpPr txBox="1">
            <a:spLocks noChangeArrowheads="1"/>
          </p:cNvSpPr>
          <p:nvPr/>
        </p:nvSpPr>
        <p:spPr bwMode="auto">
          <a:xfrm>
            <a:off x="770739" y="1105476"/>
            <a:ext cx="10654548"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72000" bIns="36000"/>
          <a:lstStyle>
            <a:lvl1pPr>
              <a:defRPr kumimoji="1" sz="3200">
                <a:solidFill>
                  <a:schemeClr val="bg1"/>
                </a:solidFill>
                <a:latin typeface="Times New Roman" panose="02020603050405020304" pitchFamily="18" charset="0"/>
                <a:ea typeface="宋体" panose="02010600030101010101" pitchFamily="2" charset="-122"/>
              </a:defRPr>
            </a:lvl1pPr>
            <a:lvl2pPr marL="742950" indent="-285750">
              <a:defRPr kumimoji="1" sz="3200">
                <a:solidFill>
                  <a:schemeClr val="bg1"/>
                </a:solidFill>
                <a:latin typeface="Times New Roman" panose="02020603050405020304" pitchFamily="18" charset="0"/>
                <a:ea typeface="宋体" panose="02010600030101010101" pitchFamily="2" charset="-122"/>
              </a:defRPr>
            </a:lvl2pPr>
            <a:lvl3pPr marL="1143000" indent="-228600">
              <a:defRPr kumimoji="1" sz="3200">
                <a:solidFill>
                  <a:schemeClr val="bg1"/>
                </a:solidFill>
                <a:latin typeface="Times New Roman" panose="02020603050405020304" pitchFamily="18" charset="0"/>
                <a:ea typeface="宋体" panose="02010600030101010101" pitchFamily="2" charset="-122"/>
              </a:defRPr>
            </a:lvl3pPr>
            <a:lvl4pPr marL="1600200" indent="-228600">
              <a:defRPr kumimoji="1" sz="3200">
                <a:solidFill>
                  <a:schemeClr val="bg1"/>
                </a:solidFill>
                <a:latin typeface="Times New Roman" panose="02020603050405020304" pitchFamily="18" charset="0"/>
                <a:ea typeface="宋体" panose="02010600030101010101" pitchFamily="2" charset="-122"/>
              </a:defRPr>
            </a:lvl4pPr>
            <a:lvl5pPr marL="2057400" indent="-228600">
              <a:defRPr kumimoji="1"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9pPr>
          </a:lstStyle>
          <a:p>
            <a:pPr>
              <a:lnSpc>
                <a:spcPct val="150000"/>
              </a:lnSpc>
            </a:pPr>
            <a:r>
              <a:rPr lang="zh-CN" altLang="en-US" sz="3600" b="1" dirty="0">
                <a:solidFill>
                  <a:srgbClr val="C00000"/>
                </a:solidFill>
                <a:latin typeface="黑体" panose="02010609060101010101" pitchFamily="49" charset="-122"/>
                <a:ea typeface="黑体" panose="02010609060101010101" pitchFamily="49" charset="-122"/>
              </a:rPr>
              <a:t>视觉</a:t>
            </a:r>
            <a:r>
              <a:rPr lang="zh-CN" altLang="en-US" sz="2800" dirty="0">
                <a:solidFill>
                  <a:schemeClr val="tx1"/>
                </a:solidFill>
                <a:latin typeface="黑体" panose="02010609060101010101" pitchFamily="49" charset="-122"/>
                <a:ea typeface="黑体" panose="02010609060101010101" pitchFamily="49" charset="-122"/>
              </a:rPr>
              <a:t>是人类</a:t>
            </a:r>
            <a:r>
              <a:rPr lang="zh-CN" altLang="en-US" sz="2800" dirty="0">
                <a:solidFill>
                  <a:srgbClr val="00CC00"/>
                </a:solidFill>
                <a:latin typeface="黑体" panose="02010609060101010101" pitchFamily="49" charset="-122"/>
                <a:ea typeface="黑体" panose="02010609060101010101" pitchFamily="49" charset="-122"/>
              </a:rPr>
              <a:t>观察世界</a:t>
            </a:r>
            <a:r>
              <a:rPr lang="zh-CN" altLang="en-US" sz="2800" dirty="0">
                <a:solidFill>
                  <a:schemeClr val="tx1"/>
                </a:solidFill>
                <a:latin typeface="黑体" panose="02010609060101010101" pitchFamily="49" charset="-122"/>
                <a:ea typeface="黑体" panose="02010609060101010101" pitchFamily="49" charset="-122"/>
              </a:rPr>
              <a:t>、</a:t>
            </a:r>
            <a:r>
              <a:rPr lang="zh-CN" altLang="en-US" sz="2800" dirty="0">
                <a:solidFill>
                  <a:srgbClr val="00CC00"/>
                </a:solidFill>
                <a:latin typeface="黑体" panose="02010609060101010101" pitchFamily="49" charset="-122"/>
                <a:ea typeface="黑体" panose="02010609060101010101" pitchFamily="49" charset="-122"/>
              </a:rPr>
              <a:t>认知世界</a:t>
            </a:r>
            <a:r>
              <a:rPr lang="zh-CN" altLang="en-US" sz="2800" dirty="0">
                <a:solidFill>
                  <a:schemeClr val="tx1"/>
                </a:solidFill>
                <a:latin typeface="黑体" panose="02010609060101010101" pitchFamily="49" charset="-122"/>
                <a:ea typeface="黑体" panose="02010609060101010101" pitchFamily="49" charset="-122"/>
              </a:rPr>
              <a:t>的重要功能手段。人类从外界获得的信息约有</a:t>
            </a:r>
            <a:r>
              <a:rPr lang="en-US" altLang="zh-CN" sz="2800" dirty="0">
                <a:solidFill>
                  <a:schemeClr val="tx1"/>
                </a:solidFill>
                <a:highlight>
                  <a:srgbClr val="FFFF00"/>
                </a:highlight>
                <a:latin typeface="黑体" panose="02010609060101010101" pitchFamily="49" charset="-122"/>
                <a:ea typeface="黑体" panose="02010609060101010101" pitchFamily="49" charset="-122"/>
              </a:rPr>
              <a:t>75%</a:t>
            </a:r>
            <a:r>
              <a:rPr lang="zh-CN" altLang="en-US" sz="2800" dirty="0">
                <a:solidFill>
                  <a:schemeClr val="tx1"/>
                </a:solidFill>
                <a:latin typeface="黑体" panose="02010609060101010101" pitchFamily="49" charset="-122"/>
                <a:ea typeface="黑体" panose="02010609060101010101" pitchFamily="49" charset="-122"/>
              </a:rPr>
              <a:t>来自视觉系统</a:t>
            </a:r>
            <a:endParaRPr lang="en-US" altLang="zh-CN" sz="280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800" dirty="0">
                <a:solidFill>
                  <a:srgbClr val="002060"/>
                </a:solidFill>
              </a:rPr>
              <a:t>	</a:t>
            </a:r>
            <a:r>
              <a:rPr lang="zh-CN" altLang="en-US" sz="2800" dirty="0">
                <a:solidFill>
                  <a:srgbClr val="002060"/>
                </a:solidFill>
                <a:latin typeface="微软雅黑" panose="020B0503020204020204" pitchFamily="34" charset="-122"/>
                <a:ea typeface="微软雅黑" panose="020B0503020204020204" pitchFamily="34" charset="-122"/>
              </a:rPr>
              <a:t>视觉进一步可分为</a:t>
            </a:r>
            <a:r>
              <a:rPr lang="zh-CN" altLang="en-US" sz="2800" dirty="0">
                <a:solidFill>
                  <a:srgbClr val="00CC00"/>
                </a:solidFill>
                <a:latin typeface="微软雅黑" panose="020B0503020204020204" pitchFamily="34" charset="-122"/>
                <a:ea typeface="微软雅黑" panose="020B0503020204020204" pitchFamily="34" charset="-122"/>
              </a:rPr>
              <a:t>视感觉</a:t>
            </a:r>
            <a:r>
              <a:rPr lang="zh-CN" altLang="en-US" sz="2800" dirty="0">
                <a:solidFill>
                  <a:srgbClr val="002060"/>
                </a:solidFill>
                <a:latin typeface="微软雅黑" panose="020B0503020204020204" pitchFamily="34" charset="-122"/>
                <a:ea typeface="微软雅黑" panose="020B0503020204020204" pitchFamily="34" charset="-122"/>
              </a:rPr>
              <a:t>和</a:t>
            </a:r>
            <a:r>
              <a:rPr lang="zh-CN" altLang="en-US" sz="2800" dirty="0">
                <a:solidFill>
                  <a:srgbClr val="00CC00"/>
                </a:solidFill>
                <a:latin typeface="微软雅黑" panose="020B0503020204020204" pitchFamily="34" charset="-122"/>
                <a:ea typeface="微软雅黑" panose="020B0503020204020204" pitchFamily="34" charset="-122"/>
              </a:rPr>
              <a:t>视知觉</a:t>
            </a:r>
            <a:endParaRPr lang="en-US" altLang="zh-CN" sz="2800" dirty="0">
              <a:solidFill>
                <a:srgbClr val="00CC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en-US" altLang="zh-CN" sz="2800" dirty="0">
                <a:solidFill>
                  <a:srgbClr val="002060"/>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视感觉</a:t>
            </a:r>
            <a:r>
              <a:rPr lang="zh-CN" altLang="en-US" sz="2800" dirty="0">
                <a:solidFill>
                  <a:srgbClr val="002060"/>
                </a:solidFill>
                <a:latin typeface="微软雅黑" panose="020B0503020204020204" pitchFamily="34" charset="-122"/>
                <a:ea typeface="微软雅黑" panose="020B0503020204020204" pitchFamily="34" charset="-122"/>
              </a:rPr>
              <a:t>中主要研究的内容有：</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2060"/>
                </a:solidFill>
                <a:latin typeface="微软雅黑" panose="020B0503020204020204" pitchFamily="34" charset="-122"/>
                <a:ea typeface="微软雅黑" panose="020B0503020204020204" pitchFamily="34" charset="-122"/>
              </a:rPr>
              <a:t>	</a:t>
            </a:r>
            <a:r>
              <a:rPr lang="zh-CN" altLang="en-US" sz="2800" dirty="0">
                <a:solidFill>
                  <a:srgbClr val="002060"/>
                </a:solidFill>
                <a:latin typeface="微软雅黑" panose="020B0503020204020204" pitchFamily="34" charset="-122"/>
                <a:ea typeface="微软雅黑" panose="020B0503020204020204" pitchFamily="34" charset="-122"/>
              </a:rPr>
              <a:t>①</a:t>
            </a:r>
            <a:r>
              <a:rPr lang="en-US" altLang="zh-CN" sz="2800" dirty="0">
                <a:solidFill>
                  <a:srgbClr val="002060"/>
                </a:solidFill>
                <a:latin typeface="微软雅黑" panose="020B0503020204020204" pitchFamily="34" charset="-122"/>
                <a:ea typeface="微软雅黑" panose="020B0503020204020204" pitchFamily="34" charset="-122"/>
              </a:rPr>
              <a:t>	</a:t>
            </a:r>
            <a:r>
              <a:rPr lang="zh-CN" altLang="en-US" sz="2800" dirty="0">
                <a:solidFill>
                  <a:srgbClr val="002060"/>
                </a:solidFill>
                <a:latin typeface="微软雅黑" panose="020B0503020204020204" pitchFamily="34" charset="-122"/>
                <a:ea typeface="微软雅黑" panose="020B0503020204020204" pitchFamily="34" charset="-122"/>
              </a:rPr>
              <a:t>光的物理特性</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2060"/>
                </a:solidFill>
                <a:latin typeface="微软雅黑" panose="020B0503020204020204" pitchFamily="34" charset="-122"/>
                <a:ea typeface="微软雅黑" panose="020B0503020204020204" pitchFamily="34" charset="-122"/>
              </a:rPr>
              <a:t>	</a:t>
            </a:r>
            <a:r>
              <a:rPr lang="zh-CN" altLang="en-US" sz="2800" dirty="0">
                <a:solidFill>
                  <a:srgbClr val="002060"/>
                </a:solidFill>
                <a:latin typeface="微软雅黑" panose="020B0503020204020204" pitchFamily="34" charset="-122"/>
                <a:ea typeface="微软雅黑" panose="020B0503020204020204" pitchFamily="34" charset="-122"/>
              </a:rPr>
              <a:t>②</a:t>
            </a:r>
            <a:r>
              <a:rPr lang="en-US" altLang="zh-CN" sz="2800" dirty="0">
                <a:solidFill>
                  <a:srgbClr val="002060"/>
                </a:solidFill>
                <a:latin typeface="微软雅黑" panose="020B0503020204020204" pitchFamily="34" charset="-122"/>
                <a:ea typeface="微软雅黑" panose="020B0503020204020204" pitchFamily="34" charset="-122"/>
              </a:rPr>
              <a:t>	</a:t>
            </a:r>
            <a:r>
              <a:rPr lang="zh-CN" altLang="en-US" sz="2800" dirty="0">
                <a:solidFill>
                  <a:srgbClr val="002060"/>
                </a:solidFill>
                <a:latin typeface="微软雅黑" panose="020B0503020204020204" pitchFamily="34" charset="-122"/>
                <a:ea typeface="微软雅黑" panose="020B0503020204020204" pitchFamily="34" charset="-122"/>
              </a:rPr>
              <a:t>光刺激视觉感受器官的程度</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10000"/>
              </a:lnSpc>
              <a:spcBef>
                <a:spcPts val="600"/>
              </a:spcBef>
            </a:pPr>
            <a:r>
              <a:rPr lang="en-US" altLang="zh-CN" sz="2800" dirty="0">
                <a:solidFill>
                  <a:srgbClr val="002060"/>
                </a:solidFill>
                <a:latin typeface="微软雅黑" panose="020B0503020204020204" pitchFamily="34" charset="-122"/>
                <a:ea typeface="微软雅黑" panose="020B0503020204020204" pitchFamily="34" charset="-122"/>
              </a:rPr>
              <a:t>	</a:t>
            </a:r>
            <a:r>
              <a:rPr lang="zh-CN" altLang="en-US" sz="2800" dirty="0">
                <a:solidFill>
                  <a:srgbClr val="002060"/>
                </a:solidFill>
                <a:latin typeface="微软雅黑" panose="020B0503020204020204" pitchFamily="34" charset="-122"/>
                <a:ea typeface="微软雅黑" panose="020B0503020204020204" pitchFamily="34" charset="-122"/>
              </a:rPr>
              <a:t>③</a:t>
            </a:r>
            <a:r>
              <a:rPr lang="en-US" altLang="zh-CN" sz="2800" dirty="0">
                <a:solidFill>
                  <a:srgbClr val="002060"/>
                </a:solidFill>
                <a:latin typeface="微软雅黑" panose="020B0503020204020204" pitchFamily="34" charset="-122"/>
                <a:ea typeface="微软雅黑" panose="020B0503020204020204" pitchFamily="34" charset="-122"/>
              </a:rPr>
              <a:t>	</a:t>
            </a:r>
            <a:r>
              <a:rPr lang="zh-CN" altLang="en-US" sz="2800" dirty="0">
                <a:solidFill>
                  <a:srgbClr val="002060"/>
                </a:solidFill>
                <a:latin typeface="微软雅黑" panose="020B0503020204020204" pitchFamily="34" charset="-122"/>
                <a:ea typeface="微软雅黑" panose="020B0503020204020204" pitchFamily="34" charset="-122"/>
              </a:rPr>
              <a:t>光作用于视网膜后经视觉系统加工而产生的感觉</a:t>
            </a:r>
            <a:endParaRPr lang="en-US" altLang="zh-CN" sz="2800" dirty="0">
              <a:solidFill>
                <a:srgbClr val="002060"/>
              </a:solidFill>
              <a:latin typeface="微软雅黑" panose="020B0503020204020204" pitchFamily="34" charset="-122"/>
              <a:ea typeface="微软雅黑" panose="020B0503020204020204" pitchFamily="34" charset="-122"/>
            </a:endParaRPr>
          </a:p>
        </p:txBody>
      </p:sp>
      <p:sp>
        <p:nvSpPr>
          <p:cNvPr id="2" name="箭头: 右 1">
            <a:extLst>
              <a:ext uri="{FF2B5EF4-FFF2-40B4-BE49-F238E27FC236}">
                <a16:creationId xmlns:a16="http://schemas.microsoft.com/office/drawing/2014/main" id="{8C63489D-DA94-4F30-9184-9311AB91601A}"/>
              </a:ext>
            </a:extLst>
          </p:cNvPr>
          <p:cNvSpPr/>
          <p:nvPr/>
        </p:nvSpPr>
        <p:spPr>
          <a:xfrm>
            <a:off x="327171" y="1470601"/>
            <a:ext cx="511815" cy="263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1536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5750351"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视觉是什么？</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14</a:t>
            </a:fld>
            <a:endParaRPr lang="zh-CN" altLang="en-US" dirty="0"/>
          </a:p>
        </p:txBody>
      </p:sp>
      <p:sp>
        <p:nvSpPr>
          <p:cNvPr id="10" name="Text Box 3">
            <a:extLst>
              <a:ext uri="{FF2B5EF4-FFF2-40B4-BE49-F238E27FC236}">
                <a16:creationId xmlns:a16="http://schemas.microsoft.com/office/drawing/2014/main" id="{2E48B85C-F4C7-479F-9AA6-A8DF301CCD8F}"/>
              </a:ext>
            </a:extLst>
          </p:cNvPr>
          <p:cNvSpPr txBox="1">
            <a:spLocks noChangeArrowheads="1"/>
          </p:cNvSpPr>
          <p:nvPr/>
        </p:nvSpPr>
        <p:spPr bwMode="auto">
          <a:xfrm>
            <a:off x="770739" y="1105476"/>
            <a:ext cx="10654548"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72000" bIns="36000"/>
          <a:lstStyle>
            <a:lvl1pPr>
              <a:defRPr kumimoji="1" sz="3200">
                <a:solidFill>
                  <a:schemeClr val="bg1"/>
                </a:solidFill>
                <a:latin typeface="Times New Roman" panose="02020603050405020304" pitchFamily="18" charset="0"/>
                <a:ea typeface="宋体" panose="02010600030101010101" pitchFamily="2" charset="-122"/>
              </a:defRPr>
            </a:lvl1pPr>
            <a:lvl2pPr marL="742950" indent="-285750">
              <a:defRPr kumimoji="1" sz="3200">
                <a:solidFill>
                  <a:schemeClr val="bg1"/>
                </a:solidFill>
                <a:latin typeface="Times New Roman" panose="02020603050405020304" pitchFamily="18" charset="0"/>
                <a:ea typeface="宋体" panose="02010600030101010101" pitchFamily="2" charset="-122"/>
              </a:defRPr>
            </a:lvl2pPr>
            <a:lvl3pPr marL="1143000" indent="-228600">
              <a:defRPr kumimoji="1" sz="3200">
                <a:solidFill>
                  <a:schemeClr val="bg1"/>
                </a:solidFill>
                <a:latin typeface="Times New Roman" panose="02020603050405020304" pitchFamily="18" charset="0"/>
                <a:ea typeface="宋体" panose="02010600030101010101" pitchFamily="2" charset="-122"/>
              </a:defRPr>
            </a:lvl3pPr>
            <a:lvl4pPr marL="1600200" indent="-228600">
              <a:defRPr kumimoji="1" sz="3200">
                <a:solidFill>
                  <a:schemeClr val="bg1"/>
                </a:solidFill>
                <a:latin typeface="Times New Roman" panose="02020603050405020304" pitchFamily="18" charset="0"/>
                <a:ea typeface="宋体" panose="02010600030101010101" pitchFamily="2" charset="-122"/>
              </a:defRPr>
            </a:lvl4pPr>
            <a:lvl5pPr marL="2057400" indent="-228600">
              <a:defRPr kumimoji="1"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9pPr>
          </a:lstStyle>
          <a:p>
            <a:pPr marL="457200" indent="-457200">
              <a:lnSpc>
                <a:spcPct val="150000"/>
              </a:lnSpc>
              <a:buFont typeface="Wingdings" panose="05000000000000000000" pitchFamily="2" charset="2"/>
              <a:buChar char="Ø"/>
            </a:pPr>
            <a:r>
              <a:rPr lang="en-US" altLang="zh-CN" sz="2800" dirty="0">
                <a:solidFill>
                  <a:srgbClr val="002060"/>
                </a:solidFill>
                <a:latin typeface="微软雅黑" panose="020B0503020204020204" pitchFamily="34" charset="-122"/>
                <a:ea typeface="微软雅黑" panose="020B0503020204020204" pitchFamily="34" charset="-122"/>
              </a:rPr>
              <a:t>	</a:t>
            </a:r>
            <a:r>
              <a:rPr lang="zh-CN" altLang="en-US" sz="3600" dirty="0">
                <a:solidFill>
                  <a:srgbClr val="C00000"/>
                </a:solidFill>
                <a:latin typeface="微软雅黑" panose="020B0503020204020204" pitchFamily="34" charset="-122"/>
                <a:ea typeface="微软雅黑" panose="020B0503020204020204" pitchFamily="34" charset="-122"/>
              </a:rPr>
              <a:t>视知觉</a:t>
            </a:r>
            <a:r>
              <a:rPr lang="zh-CN" altLang="en-US" sz="2800" dirty="0">
                <a:solidFill>
                  <a:srgbClr val="002060"/>
                </a:solidFill>
                <a:latin typeface="微软雅黑" panose="020B0503020204020204" pitchFamily="34" charset="-122"/>
                <a:ea typeface="微软雅黑" panose="020B0503020204020204" pitchFamily="34" charset="-122"/>
              </a:rPr>
              <a:t>主要论述人们从客观世界接收到</a:t>
            </a:r>
            <a:r>
              <a:rPr lang="zh-CN" altLang="en-US" sz="2800" dirty="0">
                <a:solidFill>
                  <a:srgbClr val="00CC00"/>
                </a:solidFill>
                <a:latin typeface="微软雅黑" panose="020B0503020204020204" pitchFamily="34" charset="-122"/>
                <a:ea typeface="微软雅黑" panose="020B0503020204020204" pitchFamily="34" charset="-122"/>
              </a:rPr>
              <a:t>视觉刺激</a:t>
            </a:r>
            <a:r>
              <a:rPr lang="zh-CN" altLang="en-US" sz="2800" dirty="0">
                <a:solidFill>
                  <a:srgbClr val="002060"/>
                </a:solidFill>
                <a:latin typeface="微软雅黑" panose="020B0503020204020204" pitchFamily="34" charset="-122"/>
                <a:ea typeface="微软雅黑" panose="020B0503020204020204" pitchFamily="34" charset="-122"/>
              </a:rPr>
              <a:t>后如何</a:t>
            </a:r>
            <a:r>
              <a:rPr lang="zh-CN" altLang="en-US" sz="2800" dirty="0">
                <a:solidFill>
                  <a:srgbClr val="00CC00"/>
                </a:solidFill>
                <a:latin typeface="微软雅黑" panose="020B0503020204020204" pitchFamily="34" charset="-122"/>
                <a:ea typeface="微软雅黑" panose="020B0503020204020204" pitchFamily="34" charset="-122"/>
              </a:rPr>
              <a:t>反应</a:t>
            </a:r>
            <a:r>
              <a:rPr lang="zh-CN" altLang="en-US" sz="2800" dirty="0">
                <a:solidFill>
                  <a:srgbClr val="002060"/>
                </a:solidFill>
                <a:latin typeface="微软雅黑" panose="020B0503020204020204" pitchFamily="34" charset="-122"/>
                <a:ea typeface="微软雅黑" panose="020B0503020204020204" pitchFamily="34" charset="-122"/>
              </a:rPr>
              <a:t>以及</a:t>
            </a:r>
            <a:r>
              <a:rPr lang="zh-CN" altLang="en-US" sz="2800" dirty="0">
                <a:solidFill>
                  <a:srgbClr val="00CC00"/>
                </a:solidFill>
                <a:latin typeface="微软雅黑" panose="020B0503020204020204" pitchFamily="34" charset="-122"/>
                <a:ea typeface="微软雅黑" panose="020B0503020204020204" pitchFamily="34" charset="-122"/>
              </a:rPr>
              <a:t>反应所采用的方式</a:t>
            </a:r>
            <a:endParaRPr lang="en-US" altLang="zh-CN" sz="2800" dirty="0">
              <a:solidFill>
                <a:srgbClr val="00CC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defRPr/>
            </a:pPr>
            <a:r>
              <a:rPr lang="zh-CN" altLang="en-US" sz="2800" dirty="0">
                <a:solidFill>
                  <a:srgbClr val="002060"/>
                </a:solidFill>
                <a:latin typeface="微软雅黑" panose="020B0503020204020204" pitchFamily="34" charset="-122"/>
                <a:ea typeface="微软雅黑" panose="020B0503020204020204" pitchFamily="34" charset="-122"/>
              </a:rPr>
              <a:t>视知觉是在神经中枢进行的一组活动，它把视野中一些分散的刺激加以组织，构成具有一定形状的整体以认识世界</a:t>
            </a:r>
            <a:endParaRPr lang="en-US" altLang="zh-CN" sz="2800" dirty="0">
              <a:solidFill>
                <a:srgbClr val="00206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defRPr/>
            </a:pP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defRPr/>
            </a:pPr>
            <a:r>
              <a:rPr lang="zh-CN" altLang="en-US" sz="3600" dirty="0">
                <a:solidFill>
                  <a:srgbClr val="002060"/>
                </a:solidFill>
                <a:latin typeface="黑体" panose="02010609060101010101" pitchFamily="49" charset="-122"/>
                <a:ea typeface="黑体" panose="02010609060101010101" pitchFamily="49" charset="-122"/>
              </a:rPr>
              <a:t>视觉的最终目的从狭义上说是要能对客观场景做出对观察者有意义的解释和描述</a:t>
            </a:r>
            <a:endParaRPr lang="en-US" altLang="zh-CN" sz="3600" dirty="0">
              <a:solidFill>
                <a:srgbClr val="002060"/>
              </a:solidFill>
              <a:latin typeface="黑体" panose="02010609060101010101" pitchFamily="49" charset="-122"/>
              <a:ea typeface="黑体" panose="02010609060101010101" pitchFamily="49" charset="-122"/>
            </a:endParaRPr>
          </a:p>
          <a:p>
            <a:pPr>
              <a:lnSpc>
                <a:spcPct val="110000"/>
              </a:lnSpc>
              <a:spcBef>
                <a:spcPts val="600"/>
              </a:spcBef>
            </a:pPr>
            <a:endParaRPr lang="en-US" altLang="zh-CN" sz="2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5767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5750351"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什么是计算机视觉？</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15</a:t>
            </a:fld>
            <a:endParaRPr lang="zh-CN" altLang="en-US" dirty="0"/>
          </a:p>
        </p:txBody>
      </p:sp>
      <p:sp>
        <p:nvSpPr>
          <p:cNvPr id="10" name="Text Box 3">
            <a:extLst>
              <a:ext uri="{FF2B5EF4-FFF2-40B4-BE49-F238E27FC236}">
                <a16:creationId xmlns:a16="http://schemas.microsoft.com/office/drawing/2014/main" id="{2E48B85C-F4C7-479F-9AA6-A8DF301CCD8F}"/>
              </a:ext>
            </a:extLst>
          </p:cNvPr>
          <p:cNvSpPr txBox="1">
            <a:spLocks noChangeArrowheads="1"/>
          </p:cNvSpPr>
          <p:nvPr/>
        </p:nvSpPr>
        <p:spPr bwMode="auto">
          <a:xfrm>
            <a:off x="770739" y="1000125"/>
            <a:ext cx="10654548"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72000" bIns="36000"/>
          <a:lstStyle>
            <a:lvl1pPr>
              <a:defRPr kumimoji="1" sz="3200">
                <a:solidFill>
                  <a:schemeClr val="bg1"/>
                </a:solidFill>
                <a:latin typeface="Times New Roman" panose="02020603050405020304" pitchFamily="18" charset="0"/>
                <a:ea typeface="宋体" panose="02010600030101010101" pitchFamily="2" charset="-122"/>
              </a:defRPr>
            </a:lvl1pPr>
            <a:lvl2pPr marL="742950" indent="-285750">
              <a:defRPr kumimoji="1" sz="3200">
                <a:solidFill>
                  <a:schemeClr val="bg1"/>
                </a:solidFill>
                <a:latin typeface="Times New Roman" panose="02020603050405020304" pitchFamily="18" charset="0"/>
                <a:ea typeface="宋体" panose="02010600030101010101" pitchFamily="2" charset="-122"/>
              </a:defRPr>
            </a:lvl2pPr>
            <a:lvl3pPr marL="1143000" indent="-228600">
              <a:defRPr kumimoji="1" sz="3200">
                <a:solidFill>
                  <a:schemeClr val="bg1"/>
                </a:solidFill>
                <a:latin typeface="Times New Roman" panose="02020603050405020304" pitchFamily="18" charset="0"/>
                <a:ea typeface="宋体" panose="02010600030101010101" pitchFamily="2" charset="-122"/>
              </a:defRPr>
            </a:lvl3pPr>
            <a:lvl4pPr marL="1600200" indent="-228600">
              <a:defRPr kumimoji="1" sz="3200">
                <a:solidFill>
                  <a:schemeClr val="bg1"/>
                </a:solidFill>
                <a:latin typeface="Times New Roman" panose="02020603050405020304" pitchFamily="18" charset="0"/>
                <a:ea typeface="宋体" panose="02010600030101010101" pitchFamily="2" charset="-122"/>
              </a:defRPr>
            </a:lvl4pPr>
            <a:lvl5pPr marL="2057400" indent="-228600">
              <a:defRPr kumimoji="1"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9pPr>
          </a:lstStyle>
          <a:p>
            <a:pPr>
              <a:lnSpc>
                <a:spcPct val="150000"/>
              </a:lnSpc>
            </a:pPr>
            <a:r>
              <a:rPr lang="zh-CN" altLang="en-US" sz="3600" dirty="0">
                <a:solidFill>
                  <a:srgbClr val="C00000"/>
                </a:solidFill>
                <a:latin typeface="微软雅黑" panose="020B0503020204020204" pitchFamily="34" charset="-122"/>
                <a:ea typeface="微软雅黑" panose="020B0503020204020204" pitchFamily="34" charset="-122"/>
              </a:rPr>
              <a:t>计算机视觉</a:t>
            </a:r>
            <a:r>
              <a:rPr lang="zh-CN" altLang="en-US" sz="2800" dirty="0">
                <a:solidFill>
                  <a:schemeClr val="tx1"/>
                </a:solidFill>
                <a:latin typeface="微软雅黑" panose="020B0503020204020204" pitchFamily="34" charset="-122"/>
                <a:ea typeface="微软雅黑" panose="020B0503020204020204" pitchFamily="34" charset="-122"/>
              </a:rPr>
              <a:t>是指用计算机实现人类的视觉功能</a:t>
            </a:r>
            <a:endParaRPr lang="en-US" altLang="zh-CN" sz="2800" dirty="0">
              <a:solidFill>
                <a:schemeClr val="tx1"/>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en-US" altLang="zh-CN" sz="2800" dirty="0">
                <a:solidFill>
                  <a:schemeClr val="tx1"/>
                </a:solidFill>
              </a:rPr>
              <a:t>	</a:t>
            </a:r>
            <a:r>
              <a:rPr lang="zh-CN" altLang="en-US" sz="2800" dirty="0">
                <a:solidFill>
                  <a:schemeClr val="tx1"/>
                </a:solidFill>
                <a:latin typeface="微软雅黑" panose="020B0503020204020204" pitchFamily="34" charset="-122"/>
                <a:ea typeface="微软雅黑" panose="020B0503020204020204" pitchFamily="34" charset="-122"/>
              </a:rPr>
              <a:t>计算机视觉的研究方法目前主要有两种：</a:t>
            </a:r>
            <a:endParaRPr lang="en-US" altLang="zh-CN" sz="2800"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rgbClr val="C00000"/>
                </a:solidFill>
                <a:latin typeface="微软雅黑" panose="020B0503020204020204" pitchFamily="34" charset="-122"/>
                <a:ea typeface="微软雅黑" panose="020B0503020204020204" pitchFamily="34" charset="-122"/>
              </a:rPr>
              <a:t>	</a:t>
            </a:r>
            <a:r>
              <a:rPr lang="zh-CN" altLang="en-US" sz="2800" dirty="0">
                <a:solidFill>
                  <a:srgbClr val="C00000"/>
                </a:solidFill>
                <a:latin typeface="微软雅黑" panose="020B0503020204020204" pitchFamily="34" charset="-122"/>
                <a:ea typeface="微软雅黑" panose="020B0503020204020204" pitchFamily="34" charset="-122"/>
              </a:rPr>
              <a:t>仿生学的方法：</a:t>
            </a:r>
            <a:r>
              <a:rPr lang="zh-CN" altLang="en-US" sz="2800" dirty="0">
                <a:solidFill>
                  <a:srgbClr val="2D4C7F"/>
                </a:solidFill>
                <a:latin typeface="微软雅黑" panose="020B0503020204020204" pitchFamily="34" charset="-122"/>
                <a:ea typeface="微软雅黑" panose="020B0503020204020204" pitchFamily="34" charset="-122"/>
              </a:rPr>
              <a:t>参照人类视觉系统的结构原理</a:t>
            </a:r>
            <a:endParaRPr lang="en-US" altLang="zh-CN" sz="2800" dirty="0">
              <a:solidFill>
                <a:srgbClr val="2D4C7F"/>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rgbClr val="C00000"/>
                </a:solidFill>
                <a:latin typeface="微软雅黑" panose="020B0503020204020204" pitchFamily="34" charset="-122"/>
                <a:ea typeface="微软雅黑" panose="020B0503020204020204" pitchFamily="34" charset="-122"/>
              </a:rPr>
              <a:t>	</a:t>
            </a:r>
            <a:r>
              <a:rPr lang="zh-CN" altLang="en-US" sz="2800" dirty="0">
                <a:solidFill>
                  <a:srgbClr val="C00000"/>
                </a:solidFill>
                <a:latin typeface="微软雅黑" panose="020B0503020204020204" pitchFamily="34" charset="-122"/>
                <a:ea typeface="微软雅黑" panose="020B0503020204020204" pitchFamily="34" charset="-122"/>
              </a:rPr>
              <a:t>工程的方法：</a:t>
            </a:r>
            <a:r>
              <a:rPr lang="zh-CN" altLang="en-US" sz="2800" dirty="0">
                <a:solidFill>
                  <a:srgbClr val="2D4C7F"/>
                </a:solidFill>
                <a:latin typeface="微软雅黑" panose="020B0503020204020204" pitchFamily="34" charset="-122"/>
                <a:ea typeface="微软雅黑" panose="020B0503020204020204" pitchFamily="34" charset="-122"/>
              </a:rPr>
              <a:t>实现系统的功能</a:t>
            </a:r>
            <a:endParaRPr lang="en-US" altLang="zh-CN" sz="2800" dirty="0">
              <a:solidFill>
                <a:srgbClr val="2D4C7F"/>
              </a:solidFill>
              <a:latin typeface="微软雅黑" panose="020B0503020204020204" pitchFamily="34" charset="-122"/>
              <a:ea typeface="微软雅黑" panose="020B0503020204020204" pitchFamily="34" charset="-122"/>
            </a:endParaRPr>
          </a:p>
          <a:p>
            <a:pPr marL="571500" indent="-571500">
              <a:lnSpc>
                <a:spcPct val="150000"/>
              </a:lnSpc>
              <a:spcBef>
                <a:spcPts val="600"/>
              </a:spcBef>
              <a:buFont typeface="Wingdings" panose="05000000000000000000" pitchFamily="2" charset="2"/>
              <a:buChar char="Ø"/>
            </a:pPr>
            <a:r>
              <a:rPr lang="en-US" altLang="zh-CN" sz="3600" dirty="0">
                <a:solidFill>
                  <a:srgbClr val="C00000"/>
                </a:soli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计算机视觉的主要研究目标可归纳成两个：</a:t>
            </a:r>
            <a:endParaRPr lang="en-US" altLang="zh-CN" sz="2800" dirty="0">
              <a:solidFill>
                <a:schemeClr val="tx1"/>
              </a:solidFill>
              <a:latin typeface="微软雅黑" panose="020B0503020204020204" pitchFamily="34" charset="-122"/>
              <a:ea typeface="微软雅黑" panose="020B0503020204020204" pitchFamily="34" charset="-122"/>
            </a:endParaRPr>
          </a:p>
          <a:p>
            <a:pPr marL="742950" indent="-742950">
              <a:lnSpc>
                <a:spcPct val="150000"/>
              </a:lnSpc>
              <a:buFont typeface="+mj-ea"/>
              <a:buAutoNum type="circleNumDbPlain"/>
            </a:pPr>
            <a:r>
              <a:rPr lang="en-US" altLang="zh-CN" sz="2800" dirty="0">
                <a:solidFill>
                  <a:srgbClr val="2D4C7F"/>
                </a:solidFill>
                <a:latin typeface="微软雅黑" panose="020B0503020204020204" pitchFamily="34" charset="-122"/>
                <a:ea typeface="微软雅黑" panose="020B0503020204020204" pitchFamily="34" charset="-122"/>
              </a:rPr>
              <a:t>	</a:t>
            </a:r>
            <a:r>
              <a:rPr lang="zh-CN" altLang="en-US" sz="2800" dirty="0">
                <a:solidFill>
                  <a:srgbClr val="2D4C7F"/>
                </a:solidFill>
                <a:latin typeface="微软雅黑" panose="020B0503020204020204" pitchFamily="34" charset="-122"/>
                <a:ea typeface="微软雅黑" panose="020B0503020204020204" pitchFamily="34" charset="-122"/>
              </a:rPr>
              <a:t>建立计算机视觉系统来完成各种视觉任务</a:t>
            </a:r>
            <a:endParaRPr lang="en-US" altLang="zh-CN" sz="2800" dirty="0">
              <a:solidFill>
                <a:srgbClr val="2D4C7F"/>
              </a:solidFill>
              <a:latin typeface="微软雅黑" panose="020B0503020204020204" pitchFamily="34" charset="-122"/>
              <a:ea typeface="微软雅黑" panose="020B0503020204020204" pitchFamily="34" charset="-122"/>
            </a:endParaRPr>
          </a:p>
          <a:p>
            <a:pPr marL="742950" indent="-742950">
              <a:lnSpc>
                <a:spcPct val="150000"/>
              </a:lnSpc>
              <a:buFont typeface="+mj-ea"/>
              <a:buAutoNum type="circleNumDbPlain"/>
            </a:pPr>
            <a:r>
              <a:rPr lang="en-US" altLang="zh-CN" sz="2800" dirty="0">
                <a:solidFill>
                  <a:srgbClr val="2D4C7F"/>
                </a:solidFill>
                <a:latin typeface="微软雅黑" panose="020B0503020204020204" pitchFamily="34" charset="-122"/>
                <a:ea typeface="微软雅黑" panose="020B0503020204020204" pitchFamily="34" charset="-122"/>
              </a:rPr>
              <a:t>	</a:t>
            </a:r>
            <a:r>
              <a:rPr lang="zh-CN" altLang="en-US" sz="2800" dirty="0">
                <a:solidFill>
                  <a:srgbClr val="2D4C7F"/>
                </a:solidFill>
                <a:latin typeface="微软雅黑" panose="020B0503020204020204" pitchFamily="34" charset="-122"/>
                <a:ea typeface="微软雅黑" panose="020B0503020204020204" pitchFamily="34" charset="-122"/>
              </a:rPr>
              <a:t>加深对人脑视觉机理的掌握和理解</a:t>
            </a:r>
            <a:endParaRPr lang="en-US" altLang="zh-CN" sz="2800" dirty="0">
              <a:solidFill>
                <a:srgbClr val="2D4C7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9305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3057524" cy="717714"/>
            <a:chOff x="13195" y="227902"/>
            <a:chExt cx="3057524"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2286785"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背景</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16</a:t>
            </a:fld>
            <a:endParaRPr lang="zh-CN" altLang="en-US" dirty="0"/>
          </a:p>
        </p:txBody>
      </p:sp>
      <p:pic>
        <p:nvPicPr>
          <p:cNvPr id="4" name="图片 3">
            <a:extLst>
              <a:ext uri="{FF2B5EF4-FFF2-40B4-BE49-F238E27FC236}">
                <a16:creationId xmlns:a16="http://schemas.microsoft.com/office/drawing/2014/main" id="{C80588A7-E2AD-4A88-B342-33EBF235F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131" y="1052181"/>
            <a:ext cx="8663122" cy="5304169"/>
          </a:xfrm>
          <a:prstGeom prst="rect">
            <a:avLst/>
          </a:prstGeom>
        </p:spPr>
      </p:pic>
    </p:spTree>
    <p:extLst>
      <p:ext uri="{BB962C8B-B14F-4D97-AF65-F5344CB8AC3E}">
        <p14:creationId xmlns:p14="http://schemas.microsoft.com/office/powerpoint/2010/main" val="1164916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5750351"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学科关系</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17</a:t>
            </a:fld>
            <a:endParaRPr lang="zh-CN" altLang="en-US" dirty="0"/>
          </a:p>
        </p:txBody>
      </p:sp>
      <p:pic>
        <p:nvPicPr>
          <p:cNvPr id="4" name="图片 3">
            <a:extLst>
              <a:ext uri="{FF2B5EF4-FFF2-40B4-BE49-F238E27FC236}">
                <a16:creationId xmlns:a16="http://schemas.microsoft.com/office/drawing/2014/main" id="{80D80E04-C461-47FF-84C0-9125D9E8F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4531" y="1031335"/>
            <a:ext cx="9229138" cy="5507577"/>
          </a:xfrm>
          <a:prstGeom prst="rect">
            <a:avLst/>
          </a:prstGeom>
        </p:spPr>
      </p:pic>
    </p:spTree>
    <p:extLst>
      <p:ext uri="{BB962C8B-B14F-4D97-AF65-F5344CB8AC3E}">
        <p14:creationId xmlns:p14="http://schemas.microsoft.com/office/powerpoint/2010/main" val="3318039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5750351"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学科关系</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18</a:t>
            </a:fld>
            <a:endParaRPr lang="zh-CN" altLang="en-US" dirty="0"/>
          </a:p>
        </p:txBody>
      </p:sp>
      <p:pic>
        <p:nvPicPr>
          <p:cNvPr id="10" name="图片 1">
            <a:extLst>
              <a:ext uri="{FF2B5EF4-FFF2-40B4-BE49-F238E27FC236}">
                <a16:creationId xmlns:a16="http://schemas.microsoft.com/office/drawing/2014/main" id="{F16B1A4E-D555-4A54-A2FF-20EFCB39045C}"/>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258299" y="1543065"/>
            <a:ext cx="9582526" cy="454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597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5750351"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相关学科</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19</a:t>
            </a:fld>
            <a:endParaRPr lang="zh-CN" altLang="en-US" dirty="0"/>
          </a:p>
        </p:txBody>
      </p:sp>
      <p:sp>
        <p:nvSpPr>
          <p:cNvPr id="11" name="Text Box 3">
            <a:extLst>
              <a:ext uri="{FF2B5EF4-FFF2-40B4-BE49-F238E27FC236}">
                <a16:creationId xmlns:a16="http://schemas.microsoft.com/office/drawing/2014/main" id="{577F1217-819A-4FD5-8FC1-7130BA64BC77}"/>
              </a:ext>
            </a:extLst>
          </p:cNvPr>
          <p:cNvSpPr txBox="1">
            <a:spLocks noChangeArrowheads="1"/>
          </p:cNvSpPr>
          <p:nvPr/>
        </p:nvSpPr>
        <p:spPr bwMode="auto">
          <a:xfrm>
            <a:off x="770739" y="1360000"/>
            <a:ext cx="993811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72000" bIns="36000"/>
          <a:lstStyle>
            <a:lvl1pPr>
              <a:defRPr kumimoji="1" sz="3200">
                <a:solidFill>
                  <a:schemeClr val="bg1"/>
                </a:solidFill>
                <a:latin typeface="Times New Roman" panose="02020603050405020304" pitchFamily="18" charset="0"/>
                <a:ea typeface="宋体" panose="02010600030101010101" pitchFamily="2" charset="-122"/>
              </a:defRPr>
            </a:lvl1pPr>
            <a:lvl2pPr marL="742950" indent="-285750">
              <a:defRPr kumimoji="1" sz="3200">
                <a:solidFill>
                  <a:schemeClr val="bg1"/>
                </a:solidFill>
                <a:latin typeface="Times New Roman" panose="02020603050405020304" pitchFamily="18" charset="0"/>
                <a:ea typeface="宋体" panose="02010600030101010101" pitchFamily="2" charset="-122"/>
              </a:defRPr>
            </a:lvl2pPr>
            <a:lvl3pPr marL="1143000" indent="-228600">
              <a:defRPr kumimoji="1" sz="3200">
                <a:solidFill>
                  <a:schemeClr val="bg1"/>
                </a:solidFill>
                <a:latin typeface="Times New Roman" panose="02020603050405020304" pitchFamily="18" charset="0"/>
                <a:ea typeface="宋体" panose="02010600030101010101" pitchFamily="2" charset="-122"/>
              </a:defRPr>
            </a:lvl3pPr>
            <a:lvl4pPr marL="1600200" indent="-228600">
              <a:defRPr kumimoji="1" sz="3200">
                <a:solidFill>
                  <a:schemeClr val="bg1"/>
                </a:solidFill>
                <a:latin typeface="Times New Roman" panose="02020603050405020304" pitchFamily="18" charset="0"/>
                <a:ea typeface="宋体" panose="02010600030101010101" pitchFamily="2" charset="-122"/>
              </a:defRPr>
            </a:lvl4pPr>
            <a:lvl5pPr marL="2057400" indent="-228600">
              <a:defRPr kumimoji="1"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9pPr>
          </a:lstStyle>
          <a:p>
            <a:pPr algn="just">
              <a:lnSpc>
                <a:spcPct val="150000"/>
              </a:lnSpc>
            </a:pPr>
            <a:r>
              <a:rPr kumimoji="0" lang="en-US" altLang="zh-CN" sz="2800" dirty="0">
                <a:solidFill>
                  <a:srgbClr val="2D4C7F"/>
                </a:solidFill>
              </a:rPr>
              <a:t>	</a:t>
            </a:r>
            <a:r>
              <a:rPr lang="en-US" altLang="zh-CN" sz="2800" dirty="0">
                <a:solidFill>
                  <a:srgbClr val="2D4C7F"/>
                </a:solidFill>
              </a:rPr>
              <a:t>(1)</a:t>
            </a:r>
            <a:r>
              <a:rPr lang="zh-CN" altLang="en-US" sz="2800" dirty="0">
                <a:solidFill>
                  <a:srgbClr val="2D4C7F"/>
                </a:solidFill>
              </a:rPr>
              <a:t>　图像理解：与计算机视觉有相同的目标</a:t>
            </a:r>
            <a:endParaRPr lang="en-US" altLang="zh-CN" sz="2800" dirty="0">
              <a:solidFill>
                <a:srgbClr val="2D4C7F"/>
              </a:solidFill>
            </a:endParaRPr>
          </a:p>
          <a:p>
            <a:pPr>
              <a:lnSpc>
                <a:spcPct val="150000"/>
              </a:lnSpc>
            </a:pPr>
            <a:r>
              <a:rPr lang="en-US" altLang="zh-CN" sz="2800" dirty="0">
                <a:solidFill>
                  <a:srgbClr val="2D4C7F"/>
                </a:solidFill>
              </a:rPr>
              <a:t>	(2)</a:t>
            </a:r>
            <a:r>
              <a:rPr lang="zh-CN" altLang="en-US" sz="2800" dirty="0">
                <a:solidFill>
                  <a:srgbClr val="2D4C7F"/>
                </a:solidFill>
              </a:rPr>
              <a:t>　机器视觉：更关注通过视觉传感器获取环</a:t>
            </a:r>
            <a:r>
              <a:rPr lang="en-US" altLang="zh-CN" sz="2800" dirty="0">
                <a:solidFill>
                  <a:srgbClr val="2D4C7F"/>
                </a:solidFill>
              </a:rPr>
              <a:t>	</a:t>
            </a:r>
            <a:r>
              <a:rPr lang="zh-CN" altLang="en-US" sz="2800" dirty="0">
                <a:solidFill>
                  <a:srgbClr val="2D4C7F"/>
                </a:solidFill>
              </a:rPr>
              <a:t>境的图像，构建具有视觉感知功能的系统以及实现检测和辨识物体的算法</a:t>
            </a:r>
            <a:endParaRPr lang="en-US" altLang="zh-CN" sz="2800" dirty="0">
              <a:solidFill>
                <a:srgbClr val="2D4C7F"/>
              </a:solidFill>
            </a:endParaRPr>
          </a:p>
          <a:p>
            <a:pPr>
              <a:lnSpc>
                <a:spcPct val="150000"/>
              </a:lnSpc>
            </a:pPr>
            <a:r>
              <a:rPr lang="en-US" altLang="zh-CN" sz="2800" dirty="0">
                <a:solidFill>
                  <a:srgbClr val="2D4C7F"/>
                </a:solidFill>
              </a:rPr>
              <a:t>	(3)</a:t>
            </a:r>
            <a:r>
              <a:rPr lang="zh-CN" altLang="en-US" sz="2800" dirty="0">
                <a:solidFill>
                  <a:srgbClr val="2D4C7F"/>
                </a:solidFill>
              </a:rPr>
              <a:t>　模式识别：图像就是模式的一种</a:t>
            </a:r>
            <a:endParaRPr lang="en-US" altLang="zh-CN" sz="2800" dirty="0">
              <a:solidFill>
                <a:srgbClr val="2D4C7F"/>
              </a:solidFill>
            </a:endParaRPr>
          </a:p>
          <a:p>
            <a:pPr>
              <a:lnSpc>
                <a:spcPct val="150000"/>
              </a:lnSpc>
            </a:pPr>
            <a:r>
              <a:rPr lang="en-US" altLang="zh-CN" sz="2800" dirty="0">
                <a:solidFill>
                  <a:srgbClr val="2D4C7F"/>
                </a:solidFill>
              </a:rPr>
              <a:t>	(4)</a:t>
            </a:r>
            <a:r>
              <a:rPr lang="zh-CN" altLang="en-US" sz="2800" dirty="0">
                <a:solidFill>
                  <a:srgbClr val="2D4C7F"/>
                </a:solidFill>
              </a:rPr>
              <a:t>　人工智能：视觉功能是人类智能的体现</a:t>
            </a:r>
            <a:endParaRPr lang="en-US" altLang="zh-CN" sz="2800" dirty="0">
              <a:solidFill>
                <a:srgbClr val="2D4C7F"/>
              </a:solidFill>
            </a:endParaRPr>
          </a:p>
          <a:p>
            <a:pPr>
              <a:lnSpc>
                <a:spcPct val="150000"/>
              </a:lnSpc>
            </a:pPr>
            <a:r>
              <a:rPr lang="en-US" altLang="zh-CN" sz="2800" dirty="0">
                <a:solidFill>
                  <a:srgbClr val="2D4C7F"/>
                </a:solidFill>
              </a:rPr>
              <a:t>	(5)</a:t>
            </a:r>
            <a:r>
              <a:rPr lang="zh-CN" altLang="en-US" sz="2800" dirty="0">
                <a:solidFill>
                  <a:srgbClr val="2D4C7F"/>
                </a:solidFill>
              </a:rPr>
              <a:t>　计算机图形学：计算机视觉的反</a:t>
            </a:r>
            <a:r>
              <a:rPr lang="en-US" altLang="zh-CN" sz="2800" dirty="0">
                <a:solidFill>
                  <a:srgbClr val="2D4C7F"/>
                </a:solidFill>
              </a:rPr>
              <a:t>/</a:t>
            </a:r>
            <a:r>
              <a:rPr lang="zh-CN" altLang="en-US" sz="2800" dirty="0">
                <a:solidFill>
                  <a:srgbClr val="2D4C7F"/>
                </a:solidFill>
              </a:rPr>
              <a:t>逆问题</a:t>
            </a:r>
            <a:endParaRPr lang="en-US" altLang="zh-CN" sz="2800" dirty="0">
              <a:solidFill>
                <a:srgbClr val="2D4C7F"/>
              </a:solidFill>
            </a:endParaRPr>
          </a:p>
        </p:txBody>
      </p:sp>
    </p:spTree>
    <p:extLst>
      <p:ext uri="{BB962C8B-B14F-4D97-AF65-F5344CB8AC3E}">
        <p14:creationId xmlns:p14="http://schemas.microsoft.com/office/powerpoint/2010/main" val="346191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19">
            <a:extLst>
              <a:ext uri="{FF2B5EF4-FFF2-40B4-BE49-F238E27FC236}">
                <a16:creationId xmlns:a16="http://schemas.microsoft.com/office/drawing/2014/main" id="{E4EA8730-1D34-4E72-B11A-D45D43B96393}"/>
              </a:ext>
            </a:extLst>
          </p:cNvPr>
          <p:cNvSpPr txBox="1"/>
          <p:nvPr/>
        </p:nvSpPr>
        <p:spPr>
          <a:xfrm>
            <a:off x="1751671" y="3127345"/>
            <a:ext cx="2084196" cy="89154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pPr>
            <a:r>
              <a:rPr kumimoji="0" lang="zh-CN" altLang="en-US" sz="5400" b="1" i="0" u="none" strike="noStrike" kern="0" cap="none" spc="0" normalizeH="0" baseline="0" noProof="0" dirty="0">
                <a:ln>
                  <a:noFill/>
                </a:ln>
                <a:solidFill>
                  <a:srgbClr val="002060"/>
                </a:solidFill>
                <a:effectLst/>
                <a:uLnTx/>
                <a:uFillTx/>
                <a:cs typeface="+mn-ea"/>
                <a:sym typeface="+mn-lt"/>
              </a:rPr>
              <a:t>目录</a:t>
            </a:r>
            <a:endParaRPr kumimoji="0" lang="id-ID" sz="5400" b="1" i="0" u="none" strike="noStrike" kern="0" cap="none" spc="0" normalizeH="0" baseline="0" noProof="0" dirty="0">
              <a:ln>
                <a:noFill/>
              </a:ln>
              <a:solidFill>
                <a:srgbClr val="002060"/>
              </a:solidFill>
              <a:effectLst/>
              <a:uLnTx/>
              <a:uFillTx/>
              <a:cs typeface="+mn-ea"/>
              <a:sym typeface="+mn-lt"/>
            </a:endParaRPr>
          </a:p>
        </p:txBody>
      </p:sp>
      <p:cxnSp>
        <p:nvCxnSpPr>
          <p:cNvPr id="83" name="Straight Connector 20">
            <a:extLst>
              <a:ext uri="{FF2B5EF4-FFF2-40B4-BE49-F238E27FC236}">
                <a16:creationId xmlns:a16="http://schemas.microsoft.com/office/drawing/2014/main" id="{600E9774-171B-4B6F-9086-17CBCFB24671}"/>
              </a:ext>
            </a:extLst>
          </p:cNvPr>
          <p:cNvCxnSpPr>
            <a:cxnSpLocks/>
          </p:cNvCxnSpPr>
          <p:nvPr/>
        </p:nvCxnSpPr>
        <p:spPr>
          <a:xfrm>
            <a:off x="1865990" y="4172026"/>
            <a:ext cx="2167647"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8" name="TextBox 18">
            <a:extLst>
              <a:ext uri="{FF2B5EF4-FFF2-40B4-BE49-F238E27FC236}">
                <a16:creationId xmlns:a16="http://schemas.microsoft.com/office/drawing/2014/main" id="{941A02AE-C721-4267-94DC-D11838D5FB01}"/>
              </a:ext>
            </a:extLst>
          </p:cNvPr>
          <p:cNvSpPr txBox="1"/>
          <p:nvPr/>
        </p:nvSpPr>
        <p:spPr>
          <a:xfrm>
            <a:off x="1817497" y="2743371"/>
            <a:ext cx="152958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pPr>
            <a:r>
              <a:rPr kumimoji="0" lang="en-US" sz="2400" b="0" i="0" u="none" strike="noStrike" kern="0" cap="none" spc="0" normalizeH="0" baseline="0" noProof="0" dirty="0">
                <a:ln>
                  <a:noFill/>
                </a:ln>
                <a:solidFill>
                  <a:schemeClr val="bg2">
                    <a:lumMod val="10000"/>
                  </a:schemeClr>
                </a:solidFill>
                <a:effectLst/>
                <a:uLnTx/>
                <a:uFillTx/>
                <a:cs typeface="+mn-ea"/>
                <a:sym typeface="+mn-lt"/>
              </a:rPr>
              <a:t>CONTENT</a:t>
            </a:r>
            <a:endParaRPr kumimoji="0" lang="id-ID" sz="2400" b="0" i="0" u="none" strike="noStrike" kern="0" cap="none" spc="0" normalizeH="0" baseline="0" noProof="0" dirty="0">
              <a:ln>
                <a:noFill/>
              </a:ln>
              <a:solidFill>
                <a:schemeClr val="bg2">
                  <a:lumMod val="10000"/>
                </a:schemeClr>
              </a:solidFill>
              <a:effectLst/>
              <a:uLnTx/>
              <a:uFillTx/>
              <a:cs typeface="+mn-ea"/>
              <a:sym typeface="+mn-lt"/>
            </a:endParaRPr>
          </a:p>
        </p:txBody>
      </p:sp>
      <p:grpSp>
        <p:nvGrpSpPr>
          <p:cNvPr id="53" name="组合 52"/>
          <p:cNvGrpSpPr/>
          <p:nvPr/>
        </p:nvGrpSpPr>
        <p:grpSpPr bwMode="auto">
          <a:xfrm>
            <a:off x="5308655" y="263953"/>
            <a:ext cx="3393415" cy="610632"/>
            <a:chOff x="6298049" y="1397569"/>
            <a:chExt cx="3748950" cy="716620"/>
          </a:xfrm>
        </p:grpSpPr>
        <p:sp>
          <p:nvSpPr>
            <p:cNvPr id="68" name="文本框 20"/>
            <p:cNvSpPr txBox="1">
              <a:spLocks noChangeArrowheads="1"/>
            </p:cNvSpPr>
            <p:nvPr/>
          </p:nvSpPr>
          <p:spPr bwMode="auto">
            <a:xfrm>
              <a:off x="7180506" y="1482528"/>
              <a:ext cx="2829988" cy="61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黑体" panose="02010609060101010101" pitchFamily="49" charset="-122"/>
                  <a:ea typeface="黑体" panose="02010609060101010101" pitchFamily="49" charset="-122"/>
                </a:rPr>
                <a:t>导论</a:t>
              </a:r>
            </a:p>
          </p:txBody>
        </p:sp>
        <p:sp>
          <p:nvSpPr>
            <p:cNvPr id="69" name="矩形 68"/>
            <p:cNvSpPr/>
            <p:nvPr/>
          </p:nvSpPr>
          <p:spPr>
            <a:xfrm>
              <a:off x="7180505" y="1397569"/>
              <a:ext cx="2866494"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1" name="组合 68"/>
            <p:cNvGrpSpPr/>
            <p:nvPr/>
          </p:nvGrpSpPr>
          <p:grpSpPr bwMode="auto">
            <a:xfrm>
              <a:off x="6298049" y="1397569"/>
              <a:ext cx="919239" cy="716620"/>
              <a:chOff x="6191369" y="1397569"/>
              <a:chExt cx="919239" cy="716620"/>
            </a:xfrm>
          </p:grpSpPr>
          <p:sp>
            <p:nvSpPr>
              <p:cNvPr id="72" name="矩形 71"/>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3" name="文本框 18"/>
              <p:cNvSpPr txBox="1">
                <a:spLocks noChangeArrowheads="1"/>
              </p:cNvSpPr>
              <p:nvPr/>
            </p:nvSpPr>
            <p:spPr bwMode="auto">
              <a:xfrm>
                <a:off x="6191369" y="1467857"/>
                <a:ext cx="919239" cy="64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01</a:t>
                </a:r>
                <a:endParaRPr lang="zh-CN" altLang="en-US" sz="3600" dirty="0">
                  <a:solidFill>
                    <a:srgbClr val="044875"/>
                  </a:solidFill>
                  <a:latin typeface="Impact" panose="020B0806030902050204" pitchFamily="34" charset="0"/>
                </a:endParaRPr>
              </a:p>
            </p:txBody>
          </p:sp>
        </p:grpSp>
      </p:grpSp>
      <p:grpSp>
        <p:nvGrpSpPr>
          <p:cNvPr id="75" name="组合 79"/>
          <p:cNvGrpSpPr/>
          <p:nvPr/>
        </p:nvGrpSpPr>
        <p:grpSpPr bwMode="auto">
          <a:xfrm>
            <a:off x="5288313" y="1799705"/>
            <a:ext cx="3675883" cy="614417"/>
            <a:chOff x="6297908" y="1397569"/>
            <a:chExt cx="4094315" cy="721062"/>
          </a:xfrm>
        </p:grpSpPr>
        <p:sp>
          <p:nvSpPr>
            <p:cNvPr id="77" name="文本框 81"/>
            <p:cNvSpPr txBox="1">
              <a:spLocks noChangeArrowheads="1"/>
            </p:cNvSpPr>
            <p:nvPr/>
          </p:nvSpPr>
          <p:spPr bwMode="auto">
            <a:xfrm>
              <a:off x="6497266" y="1504595"/>
              <a:ext cx="3894957" cy="61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rPr>
                <a:t>   </a:t>
              </a:r>
              <a:r>
                <a:rPr lang="zh-CN" altLang="en-US" dirty="0">
                  <a:solidFill>
                    <a:srgbClr val="044875"/>
                  </a:solidFill>
                  <a:latin typeface="黑体" panose="02010609060101010101" pitchFamily="49" charset="-122"/>
                  <a:ea typeface="黑体" panose="02010609060101010101" pitchFamily="49" charset="-122"/>
                </a:rPr>
                <a:t>图像处理与变换</a:t>
              </a:r>
            </a:p>
          </p:txBody>
        </p:sp>
        <p:grpSp>
          <p:nvGrpSpPr>
            <p:cNvPr id="80" name="组合 84"/>
            <p:cNvGrpSpPr/>
            <p:nvPr/>
          </p:nvGrpSpPr>
          <p:grpSpPr bwMode="auto">
            <a:xfrm>
              <a:off x="6297908" y="1397569"/>
              <a:ext cx="919239" cy="720912"/>
              <a:chOff x="6191228" y="1397569"/>
              <a:chExt cx="919239" cy="720912"/>
            </a:xfrm>
          </p:grpSpPr>
          <p:sp>
            <p:nvSpPr>
              <p:cNvPr id="81" name="矩形 80"/>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2" name="文本框 86"/>
              <p:cNvSpPr txBox="1">
                <a:spLocks noChangeArrowheads="1"/>
              </p:cNvSpPr>
              <p:nvPr/>
            </p:nvSpPr>
            <p:spPr bwMode="auto">
              <a:xfrm>
                <a:off x="6191228" y="1472150"/>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03</a:t>
                </a:r>
                <a:endParaRPr lang="zh-CN" altLang="en-US" sz="3600" dirty="0">
                  <a:solidFill>
                    <a:srgbClr val="044875"/>
                  </a:solidFill>
                  <a:latin typeface="Impact" panose="020B0806030902050204" pitchFamily="34" charset="0"/>
                </a:endParaRPr>
              </a:p>
            </p:txBody>
          </p:sp>
        </p:grpSp>
      </p:grpSp>
      <p:grpSp>
        <p:nvGrpSpPr>
          <p:cNvPr id="93" name="组合 71"/>
          <p:cNvGrpSpPr/>
          <p:nvPr/>
        </p:nvGrpSpPr>
        <p:grpSpPr bwMode="auto">
          <a:xfrm>
            <a:off x="5308652" y="1033329"/>
            <a:ext cx="3182156" cy="607447"/>
            <a:chOff x="6298049" y="1397569"/>
            <a:chExt cx="3544386" cy="712882"/>
          </a:xfrm>
        </p:grpSpPr>
        <p:sp>
          <p:nvSpPr>
            <p:cNvPr id="95" name="文本框 73"/>
            <p:cNvSpPr txBox="1">
              <a:spLocks noChangeArrowheads="1"/>
            </p:cNvSpPr>
            <p:nvPr/>
          </p:nvSpPr>
          <p:spPr bwMode="auto">
            <a:xfrm>
              <a:off x="7002031" y="1473530"/>
              <a:ext cx="2840404" cy="61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dirty="0">
                  <a:solidFill>
                    <a:srgbClr val="044875"/>
                  </a:solidFill>
                  <a:latin typeface="黑体" panose="02010609060101010101" pitchFamily="49" charset="-122"/>
                  <a:ea typeface="黑体" panose="02010609060101010101" pitchFamily="49" charset="-122"/>
                </a:rPr>
                <a:t>  图像基础</a:t>
              </a:r>
            </a:p>
          </p:txBody>
        </p:sp>
        <p:grpSp>
          <p:nvGrpSpPr>
            <p:cNvPr id="98" name="组合 76"/>
            <p:cNvGrpSpPr/>
            <p:nvPr/>
          </p:nvGrpSpPr>
          <p:grpSpPr bwMode="auto">
            <a:xfrm>
              <a:off x="6298049" y="1397569"/>
              <a:ext cx="919239" cy="712882"/>
              <a:chOff x="6191369" y="1397569"/>
              <a:chExt cx="919239" cy="712882"/>
            </a:xfrm>
          </p:grpSpPr>
          <p:sp>
            <p:nvSpPr>
              <p:cNvPr id="99" name="矩形 98"/>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0" name="文本框 78"/>
              <p:cNvSpPr txBox="1">
                <a:spLocks noChangeArrowheads="1"/>
              </p:cNvSpPr>
              <p:nvPr/>
            </p:nvSpPr>
            <p:spPr bwMode="auto">
              <a:xfrm>
                <a:off x="6191369" y="146103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02</a:t>
                </a:r>
                <a:endParaRPr lang="zh-CN" altLang="en-US" sz="3600" dirty="0">
                  <a:solidFill>
                    <a:srgbClr val="044875"/>
                  </a:solidFill>
                  <a:latin typeface="Impact" panose="020B0806030902050204" pitchFamily="34" charset="0"/>
                </a:endParaRPr>
              </a:p>
            </p:txBody>
          </p:sp>
        </p:grpSp>
      </p:grpSp>
      <p:sp>
        <p:nvSpPr>
          <p:cNvPr id="84" name="矩形 83">
            <a:extLst>
              <a:ext uri="{FF2B5EF4-FFF2-40B4-BE49-F238E27FC236}">
                <a16:creationId xmlns:a16="http://schemas.microsoft.com/office/drawing/2014/main" id="{7755C32D-AA69-4D42-AA8D-4E05C1D4A32D}"/>
              </a:ext>
            </a:extLst>
          </p:cNvPr>
          <p:cNvSpPr/>
          <p:nvPr/>
        </p:nvSpPr>
        <p:spPr bwMode="auto">
          <a:xfrm>
            <a:off x="6097084" y="1035302"/>
            <a:ext cx="2604985" cy="607447"/>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5" name="矩形 84">
            <a:extLst>
              <a:ext uri="{FF2B5EF4-FFF2-40B4-BE49-F238E27FC236}">
                <a16:creationId xmlns:a16="http://schemas.microsoft.com/office/drawing/2014/main" id="{831C196F-36C5-4CC0-9A1C-270DF710A11A}"/>
              </a:ext>
            </a:extLst>
          </p:cNvPr>
          <p:cNvSpPr/>
          <p:nvPr/>
        </p:nvSpPr>
        <p:spPr bwMode="auto">
          <a:xfrm>
            <a:off x="6076873" y="1806802"/>
            <a:ext cx="2625195" cy="607447"/>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 name="组合 1">
            <a:extLst>
              <a:ext uri="{FF2B5EF4-FFF2-40B4-BE49-F238E27FC236}">
                <a16:creationId xmlns:a16="http://schemas.microsoft.com/office/drawing/2014/main" id="{F93FF6D6-EEF2-479D-AAE0-B02D1A22706D}"/>
              </a:ext>
            </a:extLst>
          </p:cNvPr>
          <p:cNvGrpSpPr/>
          <p:nvPr/>
        </p:nvGrpSpPr>
        <p:grpSpPr>
          <a:xfrm>
            <a:off x="5276842" y="2592957"/>
            <a:ext cx="3425226" cy="615226"/>
            <a:chOff x="3670087" y="2833102"/>
            <a:chExt cx="3758367" cy="721916"/>
          </a:xfrm>
        </p:grpSpPr>
        <p:grpSp>
          <p:nvGrpSpPr>
            <p:cNvPr id="102" name="组合 115"/>
            <p:cNvGrpSpPr/>
            <p:nvPr/>
          </p:nvGrpSpPr>
          <p:grpSpPr bwMode="auto">
            <a:xfrm>
              <a:off x="3670087" y="2833102"/>
              <a:ext cx="3571665" cy="719016"/>
              <a:chOff x="6298049" y="1397569"/>
              <a:chExt cx="3570875" cy="719111"/>
            </a:xfrm>
          </p:grpSpPr>
          <p:sp>
            <p:nvSpPr>
              <p:cNvPr id="104" name="文本框 133"/>
              <p:cNvSpPr txBox="1">
                <a:spLocks noChangeArrowheads="1"/>
              </p:cNvSpPr>
              <p:nvPr/>
            </p:nvSpPr>
            <p:spPr bwMode="auto">
              <a:xfrm>
                <a:off x="7028520" y="1492931"/>
                <a:ext cx="2840404" cy="61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rPr>
                  <a:t>   </a:t>
                </a:r>
                <a:r>
                  <a:rPr lang="zh-CN" altLang="en-US" dirty="0">
                    <a:solidFill>
                      <a:srgbClr val="044875"/>
                    </a:solidFill>
                    <a:latin typeface="黑体" panose="02010609060101010101" pitchFamily="49" charset="-122"/>
                    <a:ea typeface="黑体" panose="02010609060101010101" pitchFamily="49" charset="-122"/>
                  </a:rPr>
                  <a:t>特征检测</a:t>
                </a:r>
              </a:p>
            </p:txBody>
          </p:sp>
          <p:grpSp>
            <p:nvGrpSpPr>
              <p:cNvPr id="107" name="组合 136"/>
              <p:cNvGrpSpPr/>
              <p:nvPr/>
            </p:nvGrpSpPr>
            <p:grpSpPr bwMode="auto">
              <a:xfrm>
                <a:off x="6298049" y="1397569"/>
                <a:ext cx="919239" cy="719111"/>
                <a:chOff x="6191369" y="1397569"/>
                <a:chExt cx="919239" cy="719111"/>
              </a:xfrm>
            </p:grpSpPr>
            <p:sp>
              <p:nvSpPr>
                <p:cNvPr id="108" name="矩形 10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9" name="文本框 138"/>
                <p:cNvSpPr txBox="1">
                  <a:spLocks noChangeArrowheads="1"/>
                </p:cNvSpPr>
                <p:nvPr/>
              </p:nvSpPr>
              <p:spPr bwMode="auto">
                <a:xfrm>
                  <a:off x="6191369" y="147034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04</a:t>
                  </a:r>
                  <a:endParaRPr lang="zh-CN" altLang="en-US" sz="3600" dirty="0">
                    <a:solidFill>
                      <a:srgbClr val="044875"/>
                    </a:solidFill>
                    <a:latin typeface="Impact" panose="020B0806030902050204" pitchFamily="34" charset="0"/>
                  </a:endParaRPr>
                </a:p>
              </p:txBody>
            </p:sp>
          </p:grpSp>
        </p:grpSp>
        <p:sp>
          <p:nvSpPr>
            <p:cNvPr id="86" name="矩形 85">
              <a:extLst>
                <a:ext uri="{FF2B5EF4-FFF2-40B4-BE49-F238E27FC236}">
                  <a16:creationId xmlns:a16="http://schemas.microsoft.com/office/drawing/2014/main" id="{2DA64669-0261-4FCE-A666-F1E72D124E67}"/>
                </a:ext>
              </a:extLst>
            </p:cNvPr>
            <p:cNvSpPr/>
            <p:nvPr/>
          </p:nvSpPr>
          <p:spPr bwMode="auto">
            <a:xfrm>
              <a:off x="4548462" y="2842230"/>
              <a:ext cx="2879992" cy="71278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 name="组合 2">
            <a:extLst>
              <a:ext uri="{FF2B5EF4-FFF2-40B4-BE49-F238E27FC236}">
                <a16:creationId xmlns:a16="http://schemas.microsoft.com/office/drawing/2014/main" id="{10710B9A-D8EE-4239-84F5-F81DD915B9E1}"/>
              </a:ext>
            </a:extLst>
          </p:cNvPr>
          <p:cNvGrpSpPr/>
          <p:nvPr/>
        </p:nvGrpSpPr>
        <p:grpSpPr>
          <a:xfrm>
            <a:off x="5288313" y="3364457"/>
            <a:ext cx="3413754" cy="637172"/>
            <a:chOff x="3685852" y="4164126"/>
            <a:chExt cx="3666002" cy="747668"/>
          </a:xfrm>
        </p:grpSpPr>
        <p:grpSp>
          <p:nvGrpSpPr>
            <p:cNvPr id="56" name="组合 115">
              <a:extLst>
                <a:ext uri="{FF2B5EF4-FFF2-40B4-BE49-F238E27FC236}">
                  <a16:creationId xmlns:a16="http://schemas.microsoft.com/office/drawing/2014/main" id="{D13B8B30-29D5-44C0-9AB4-909205CEFF93}"/>
                </a:ext>
              </a:extLst>
            </p:cNvPr>
            <p:cNvGrpSpPr/>
            <p:nvPr/>
          </p:nvGrpSpPr>
          <p:grpSpPr bwMode="auto">
            <a:xfrm>
              <a:off x="3685852" y="4167345"/>
              <a:ext cx="3633197" cy="744449"/>
              <a:chOff x="6310827" y="1397569"/>
              <a:chExt cx="3632393" cy="744547"/>
            </a:xfrm>
          </p:grpSpPr>
          <p:sp>
            <p:nvSpPr>
              <p:cNvPr id="58" name="文本框 133">
                <a:extLst>
                  <a:ext uri="{FF2B5EF4-FFF2-40B4-BE49-F238E27FC236}">
                    <a16:creationId xmlns:a16="http://schemas.microsoft.com/office/drawing/2014/main" id="{86AE4D17-EA10-4FCA-8F0E-4BEAE79A2982}"/>
                  </a:ext>
                </a:extLst>
              </p:cNvPr>
              <p:cNvSpPr txBox="1">
                <a:spLocks noChangeArrowheads="1"/>
              </p:cNvSpPr>
              <p:nvPr/>
            </p:nvSpPr>
            <p:spPr bwMode="auto">
              <a:xfrm>
                <a:off x="7102816" y="1487327"/>
                <a:ext cx="2840404" cy="61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rPr>
                  <a:t> </a:t>
                </a:r>
                <a:r>
                  <a:rPr lang="zh-CN" altLang="en-US" dirty="0">
                    <a:solidFill>
                      <a:srgbClr val="044875"/>
                    </a:solidFill>
                    <a:latin typeface="黑体" panose="02010609060101010101" pitchFamily="49" charset="-122"/>
                    <a:ea typeface="黑体" panose="02010609060101010101" pitchFamily="49" charset="-122"/>
                  </a:rPr>
                  <a:t>立体视觉</a:t>
                </a:r>
              </a:p>
            </p:txBody>
          </p:sp>
          <p:grpSp>
            <p:nvGrpSpPr>
              <p:cNvPr id="61" name="组合 136">
                <a:extLst>
                  <a:ext uri="{FF2B5EF4-FFF2-40B4-BE49-F238E27FC236}">
                    <a16:creationId xmlns:a16="http://schemas.microsoft.com/office/drawing/2014/main" id="{78D6BB8F-4825-42C7-ACB7-F8609B76F3B0}"/>
                  </a:ext>
                </a:extLst>
              </p:cNvPr>
              <p:cNvGrpSpPr/>
              <p:nvPr/>
            </p:nvGrpSpPr>
            <p:grpSpPr bwMode="auto">
              <a:xfrm>
                <a:off x="6310827" y="1397569"/>
                <a:ext cx="919239" cy="744547"/>
                <a:chOff x="6204147" y="1397569"/>
                <a:chExt cx="919239" cy="744547"/>
              </a:xfrm>
            </p:grpSpPr>
            <p:sp>
              <p:nvSpPr>
                <p:cNvPr id="62" name="矩形 61">
                  <a:extLst>
                    <a:ext uri="{FF2B5EF4-FFF2-40B4-BE49-F238E27FC236}">
                      <a16:creationId xmlns:a16="http://schemas.microsoft.com/office/drawing/2014/main" id="{76928851-D2E7-4CE8-97E0-4F375947EEF3}"/>
                    </a:ext>
                  </a:extLst>
                </p:cNvPr>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文本框 138">
                  <a:extLst>
                    <a:ext uri="{FF2B5EF4-FFF2-40B4-BE49-F238E27FC236}">
                      <a16:creationId xmlns:a16="http://schemas.microsoft.com/office/drawing/2014/main" id="{CAEF88CD-28F0-44D0-BC03-E4B9D121849C}"/>
                    </a:ext>
                  </a:extLst>
                </p:cNvPr>
                <p:cNvSpPr txBox="1">
                  <a:spLocks noChangeArrowheads="1"/>
                </p:cNvSpPr>
                <p:nvPr/>
              </p:nvSpPr>
              <p:spPr bwMode="auto">
                <a:xfrm>
                  <a:off x="6204147" y="1495785"/>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05</a:t>
                  </a:r>
                  <a:endParaRPr lang="zh-CN" altLang="en-US" sz="3600" dirty="0">
                    <a:solidFill>
                      <a:srgbClr val="044875"/>
                    </a:solidFill>
                    <a:latin typeface="Impact" panose="020B0806030902050204" pitchFamily="34" charset="0"/>
                  </a:endParaRPr>
                </a:p>
              </p:txBody>
            </p:sp>
          </p:grpSp>
        </p:grpSp>
        <p:sp>
          <p:nvSpPr>
            <p:cNvPr id="87" name="矩形 86">
              <a:extLst>
                <a:ext uri="{FF2B5EF4-FFF2-40B4-BE49-F238E27FC236}">
                  <a16:creationId xmlns:a16="http://schemas.microsoft.com/office/drawing/2014/main" id="{1CA2D29A-7CDA-4980-9291-39E88E60FB2B}"/>
                </a:ext>
              </a:extLst>
            </p:cNvPr>
            <p:cNvSpPr/>
            <p:nvPr/>
          </p:nvSpPr>
          <p:spPr bwMode="auto">
            <a:xfrm>
              <a:off x="4548461" y="4164126"/>
              <a:ext cx="2803393" cy="71278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89" name="组合 88">
            <a:extLst>
              <a:ext uri="{FF2B5EF4-FFF2-40B4-BE49-F238E27FC236}">
                <a16:creationId xmlns:a16="http://schemas.microsoft.com/office/drawing/2014/main" id="{F5761332-2E65-4685-ADD1-F77C8BD4640A}"/>
              </a:ext>
            </a:extLst>
          </p:cNvPr>
          <p:cNvGrpSpPr/>
          <p:nvPr/>
        </p:nvGrpSpPr>
        <p:grpSpPr>
          <a:xfrm>
            <a:off x="5276842" y="4181806"/>
            <a:ext cx="3422943" cy="610190"/>
            <a:chOff x="3673073" y="4164126"/>
            <a:chExt cx="3688140" cy="716007"/>
          </a:xfrm>
        </p:grpSpPr>
        <p:grpSp>
          <p:nvGrpSpPr>
            <p:cNvPr id="90" name="组合 115">
              <a:extLst>
                <a:ext uri="{FF2B5EF4-FFF2-40B4-BE49-F238E27FC236}">
                  <a16:creationId xmlns:a16="http://schemas.microsoft.com/office/drawing/2014/main" id="{7F46529F-955F-4225-AEE3-4FCD03FB3DD9}"/>
                </a:ext>
              </a:extLst>
            </p:cNvPr>
            <p:cNvGrpSpPr/>
            <p:nvPr/>
          </p:nvGrpSpPr>
          <p:grpSpPr bwMode="auto">
            <a:xfrm>
              <a:off x="3673073" y="4167345"/>
              <a:ext cx="3532877" cy="712788"/>
              <a:chOff x="6298050" y="1397569"/>
              <a:chExt cx="3532095" cy="712882"/>
            </a:xfrm>
          </p:grpSpPr>
          <p:sp>
            <p:nvSpPr>
              <p:cNvPr id="110" name="文本框 133">
                <a:extLst>
                  <a:ext uri="{FF2B5EF4-FFF2-40B4-BE49-F238E27FC236}">
                    <a16:creationId xmlns:a16="http://schemas.microsoft.com/office/drawing/2014/main" id="{DDE21202-C714-4E10-9926-B678C719A510}"/>
                  </a:ext>
                </a:extLst>
              </p:cNvPr>
              <p:cNvSpPr txBox="1">
                <a:spLocks noChangeArrowheads="1"/>
              </p:cNvSpPr>
              <p:nvPr/>
            </p:nvSpPr>
            <p:spPr bwMode="auto">
              <a:xfrm>
                <a:off x="6989741" y="1478118"/>
                <a:ext cx="2840404" cy="61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黑体" panose="02010609060101010101" pitchFamily="49" charset="-122"/>
                    <a:ea typeface="黑体" panose="02010609060101010101" pitchFamily="49" charset="-122"/>
                  </a:rPr>
                  <a:t>  三维重建</a:t>
                </a:r>
              </a:p>
            </p:txBody>
          </p:sp>
          <p:grpSp>
            <p:nvGrpSpPr>
              <p:cNvPr id="111" name="组合 136">
                <a:extLst>
                  <a:ext uri="{FF2B5EF4-FFF2-40B4-BE49-F238E27FC236}">
                    <a16:creationId xmlns:a16="http://schemas.microsoft.com/office/drawing/2014/main" id="{60A1C117-3994-4B5D-8CD8-DE59C1FE213B}"/>
                  </a:ext>
                </a:extLst>
              </p:cNvPr>
              <p:cNvGrpSpPr/>
              <p:nvPr/>
            </p:nvGrpSpPr>
            <p:grpSpPr bwMode="auto">
              <a:xfrm>
                <a:off x="6298050" y="1397569"/>
                <a:ext cx="919239" cy="712882"/>
                <a:chOff x="6191370" y="1397569"/>
                <a:chExt cx="919239" cy="712882"/>
              </a:xfrm>
            </p:grpSpPr>
            <p:sp>
              <p:nvSpPr>
                <p:cNvPr id="112" name="矩形 111">
                  <a:extLst>
                    <a:ext uri="{FF2B5EF4-FFF2-40B4-BE49-F238E27FC236}">
                      <a16:creationId xmlns:a16="http://schemas.microsoft.com/office/drawing/2014/main" id="{7469DF1F-9B31-4B16-9CEA-A89C08E88673}"/>
                    </a:ext>
                  </a:extLst>
                </p:cNvPr>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3" name="文本框 138">
                  <a:extLst>
                    <a:ext uri="{FF2B5EF4-FFF2-40B4-BE49-F238E27FC236}">
                      <a16:creationId xmlns:a16="http://schemas.microsoft.com/office/drawing/2014/main" id="{4B12D52E-9801-449E-9D0D-81560109C8F7}"/>
                    </a:ext>
                  </a:extLst>
                </p:cNvPr>
                <p:cNvSpPr txBox="1">
                  <a:spLocks noChangeArrowheads="1"/>
                </p:cNvSpPr>
                <p:nvPr/>
              </p:nvSpPr>
              <p:spPr bwMode="auto">
                <a:xfrm>
                  <a:off x="6191370" y="1397569"/>
                  <a:ext cx="919239" cy="64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06</a:t>
                  </a:r>
                  <a:endParaRPr lang="zh-CN" altLang="en-US" sz="3600" dirty="0">
                    <a:solidFill>
                      <a:srgbClr val="044875"/>
                    </a:solidFill>
                    <a:latin typeface="Impact" panose="020B0806030902050204" pitchFamily="34" charset="0"/>
                  </a:endParaRPr>
                </a:p>
              </p:txBody>
            </p:sp>
          </p:grpSp>
        </p:grpSp>
        <p:sp>
          <p:nvSpPr>
            <p:cNvPr id="91" name="矩形 90">
              <a:extLst>
                <a:ext uri="{FF2B5EF4-FFF2-40B4-BE49-F238E27FC236}">
                  <a16:creationId xmlns:a16="http://schemas.microsoft.com/office/drawing/2014/main" id="{509B6F8A-7DE9-4E18-B930-F7A08BEC34BE}"/>
                </a:ext>
              </a:extLst>
            </p:cNvPr>
            <p:cNvSpPr/>
            <p:nvPr/>
          </p:nvSpPr>
          <p:spPr bwMode="auto">
            <a:xfrm>
              <a:off x="4548462" y="4164126"/>
              <a:ext cx="2812751" cy="712787"/>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6" name="组合 45">
            <a:extLst>
              <a:ext uri="{FF2B5EF4-FFF2-40B4-BE49-F238E27FC236}">
                <a16:creationId xmlns:a16="http://schemas.microsoft.com/office/drawing/2014/main" id="{4EFFEE8B-B0D5-4868-B40B-660BF0D4CA15}"/>
              </a:ext>
            </a:extLst>
          </p:cNvPr>
          <p:cNvGrpSpPr/>
          <p:nvPr/>
        </p:nvGrpSpPr>
        <p:grpSpPr>
          <a:xfrm>
            <a:off x="5276841" y="4969427"/>
            <a:ext cx="3422499" cy="649074"/>
            <a:chOff x="3673072" y="4164126"/>
            <a:chExt cx="3812931" cy="761634"/>
          </a:xfrm>
        </p:grpSpPr>
        <p:grpSp>
          <p:nvGrpSpPr>
            <p:cNvPr id="47" name="组合 115">
              <a:extLst>
                <a:ext uri="{FF2B5EF4-FFF2-40B4-BE49-F238E27FC236}">
                  <a16:creationId xmlns:a16="http://schemas.microsoft.com/office/drawing/2014/main" id="{E51BC3CB-D9F5-4622-B2F1-43323FE66048}"/>
                </a:ext>
              </a:extLst>
            </p:cNvPr>
            <p:cNvGrpSpPr/>
            <p:nvPr/>
          </p:nvGrpSpPr>
          <p:grpSpPr bwMode="auto">
            <a:xfrm>
              <a:off x="3673072" y="4167345"/>
              <a:ext cx="3626405" cy="758415"/>
              <a:chOff x="6298050" y="1397569"/>
              <a:chExt cx="3625603" cy="758515"/>
            </a:xfrm>
          </p:grpSpPr>
          <p:sp>
            <p:nvSpPr>
              <p:cNvPr id="49" name="文本框 133">
                <a:extLst>
                  <a:ext uri="{FF2B5EF4-FFF2-40B4-BE49-F238E27FC236}">
                    <a16:creationId xmlns:a16="http://schemas.microsoft.com/office/drawing/2014/main" id="{6D2119FD-4C73-4014-BFE4-B7F987E59351}"/>
                  </a:ext>
                </a:extLst>
              </p:cNvPr>
              <p:cNvSpPr txBox="1">
                <a:spLocks noChangeArrowheads="1"/>
              </p:cNvSpPr>
              <p:nvPr/>
            </p:nvSpPr>
            <p:spPr bwMode="auto">
              <a:xfrm>
                <a:off x="7083249" y="1452153"/>
                <a:ext cx="2840404" cy="61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黑体" panose="02010609060101010101" pitchFamily="49" charset="-122"/>
                    <a:ea typeface="黑体" panose="02010609060101010101" pitchFamily="49" charset="-122"/>
                  </a:rPr>
                  <a:t>  图像识别</a:t>
                </a:r>
              </a:p>
            </p:txBody>
          </p:sp>
          <p:grpSp>
            <p:nvGrpSpPr>
              <p:cNvPr id="50" name="组合 136">
                <a:extLst>
                  <a:ext uri="{FF2B5EF4-FFF2-40B4-BE49-F238E27FC236}">
                    <a16:creationId xmlns:a16="http://schemas.microsoft.com/office/drawing/2014/main" id="{ACEC65DA-E989-459A-9655-DD225609C0AA}"/>
                  </a:ext>
                </a:extLst>
              </p:cNvPr>
              <p:cNvGrpSpPr/>
              <p:nvPr/>
            </p:nvGrpSpPr>
            <p:grpSpPr bwMode="auto">
              <a:xfrm>
                <a:off x="6298050" y="1397569"/>
                <a:ext cx="919239" cy="758515"/>
                <a:chOff x="6191370" y="1397569"/>
                <a:chExt cx="919239" cy="758515"/>
              </a:xfrm>
            </p:grpSpPr>
            <p:sp>
              <p:nvSpPr>
                <p:cNvPr id="51" name="矩形 50">
                  <a:extLst>
                    <a:ext uri="{FF2B5EF4-FFF2-40B4-BE49-F238E27FC236}">
                      <a16:creationId xmlns:a16="http://schemas.microsoft.com/office/drawing/2014/main" id="{29BF0DCE-21AE-487D-A102-065D650B61E3}"/>
                    </a:ext>
                  </a:extLst>
                </p:cNvPr>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文本框 138">
                  <a:extLst>
                    <a:ext uri="{FF2B5EF4-FFF2-40B4-BE49-F238E27FC236}">
                      <a16:creationId xmlns:a16="http://schemas.microsoft.com/office/drawing/2014/main" id="{F34ABC9E-3D86-4A13-A1DF-6B695CBA47F6}"/>
                    </a:ext>
                  </a:extLst>
                </p:cNvPr>
                <p:cNvSpPr txBox="1">
                  <a:spLocks noChangeArrowheads="1"/>
                </p:cNvSpPr>
                <p:nvPr/>
              </p:nvSpPr>
              <p:spPr bwMode="auto">
                <a:xfrm>
                  <a:off x="6191370" y="1397569"/>
                  <a:ext cx="919239" cy="75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07</a:t>
                  </a:r>
                  <a:endParaRPr lang="zh-CN" altLang="en-US" sz="3600" dirty="0">
                    <a:solidFill>
                      <a:srgbClr val="044875"/>
                    </a:solidFill>
                    <a:latin typeface="Impact" panose="020B0806030902050204" pitchFamily="34" charset="0"/>
                  </a:endParaRPr>
                </a:p>
              </p:txBody>
            </p:sp>
          </p:grpSp>
        </p:grpSp>
        <p:sp>
          <p:nvSpPr>
            <p:cNvPr id="48" name="矩形 47">
              <a:extLst>
                <a:ext uri="{FF2B5EF4-FFF2-40B4-BE49-F238E27FC236}">
                  <a16:creationId xmlns:a16="http://schemas.microsoft.com/office/drawing/2014/main" id="{25667F3E-6E70-4E43-8D81-B77858F4C9A4}"/>
                </a:ext>
              </a:extLst>
            </p:cNvPr>
            <p:cNvSpPr/>
            <p:nvPr/>
          </p:nvSpPr>
          <p:spPr bwMode="auto">
            <a:xfrm>
              <a:off x="4548461" y="4164126"/>
              <a:ext cx="2937542" cy="71278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4" name="组合 53">
            <a:extLst>
              <a:ext uri="{FF2B5EF4-FFF2-40B4-BE49-F238E27FC236}">
                <a16:creationId xmlns:a16="http://schemas.microsoft.com/office/drawing/2014/main" id="{54F2B99E-8FDC-440D-B9CD-FA17C0155CE1}"/>
              </a:ext>
            </a:extLst>
          </p:cNvPr>
          <p:cNvGrpSpPr/>
          <p:nvPr/>
        </p:nvGrpSpPr>
        <p:grpSpPr>
          <a:xfrm>
            <a:off x="5288314" y="5757050"/>
            <a:ext cx="3410461" cy="649074"/>
            <a:chOff x="3673074" y="4164126"/>
            <a:chExt cx="3799520" cy="761634"/>
          </a:xfrm>
        </p:grpSpPr>
        <p:grpSp>
          <p:nvGrpSpPr>
            <p:cNvPr id="55" name="组合 115">
              <a:extLst>
                <a:ext uri="{FF2B5EF4-FFF2-40B4-BE49-F238E27FC236}">
                  <a16:creationId xmlns:a16="http://schemas.microsoft.com/office/drawing/2014/main" id="{6DEA0DCE-38DC-44D2-B08B-F982AAE83E6D}"/>
                </a:ext>
              </a:extLst>
            </p:cNvPr>
            <p:cNvGrpSpPr/>
            <p:nvPr/>
          </p:nvGrpSpPr>
          <p:grpSpPr bwMode="auto">
            <a:xfrm>
              <a:off x="3673074" y="4167345"/>
              <a:ext cx="3613625" cy="758415"/>
              <a:chOff x="6298050" y="1397569"/>
              <a:chExt cx="3612825" cy="758515"/>
            </a:xfrm>
          </p:grpSpPr>
          <p:sp>
            <p:nvSpPr>
              <p:cNvPr id="59" name="文本框 133">
                <a:extLst>
                  <a:ext uri="{FF2B5EF4-FFF2-40B4-BE49-F238E27FC236}">
                    <a16:creationId xmlns:a16="http://schemas.microsoft.com/office/drawing/2014/main" id="{4B52B94C-53DA-47A2-BEAD-1E07FD08D2D7}"/>
                  </a:ext>
                </a:extLst>
              </p:cNvPr>
              <p:cNvSpPr txBox="1">
                <a:spLocks noChangeArrowheads="1"/>
              </p:cNvSpPr>
              <p:nvPr/>
            </p:nvSpPr>
            <p:spPr bwMode="auto">
              <a:xfrm>
                <a:off x="7070471" y="1443200"/>
                <a:ext cx="2840404" cy="61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黑体" panose="02010609060101010101" pitchFamily="49" charset="-122"/>
                    <a:ea typeface="黑体" panose="02010609060101010101" pitchFamily="49" charset="-122"/>
                  </a:rPr>
                  <a:t>  应用案例</a:t>
                </a:r>
              </a:p>
            </p:txBody>
          </p:sp>
          <p:grpSp>
            <p:nvGrpSpPr>
              <p:cNvPr id="60" name="组合 136">
                <a:extLst>
                  <a:ext uri="{FF2B5EF4-FFF2-40B4-BE49-F238E27FC236}">
                    <a16:creationId xmlns:a16="http://schemas.microsoft.com/office/drawing/2014/main" id="{55B10017-9190-4B75-A74C-C13849D46FB1}"/>
                  </a:ext>
                </a:extLst>
              </p:cNvPr>
              <p:cNvGrpSpPr/>
              <p:nvPr/>
            </p:nvGrpSpPr>
            <p:grpSpPr bwMode="auto">
              <a:xfrm>
                <a:off x="6298050" y="1397569"/>
                <a:ext cx="919239" cy="758515"/>
                <a:chOff x="6191370" y="1397569"/>
                <a:chExt cx="919239" cy="758515"/>
              </a:xfrm>
            </p:grpSpPr>
            <p:sp>
              <p:nvSpPr>
                <p:cNvPr id="65" name="矩形 64">
                  <a:extLst>
                    <a:ext uri="{FF2B5EF4-FFF2-40B4-BE49-F238E27FC236}">
                      <a16:creationId xmlns:a16="http://schemas.microsoft.com/office/drawing/2014/main" id="{2DA86C5D-0F6C-48A9-8E25-477EC4FB0A52}"/>
                    </a:ext>
                  </a:extLst>
                </p:cNvPr>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6" name="文本框 138">
                  <a:extLst>
                    <a:ext uri="{FF2B5EF4-FFF2-40B4-BE49-F238E27FC236}">
                      <a16:creationId xmlns:a16="http://schemas.microsoft.com/office/drawing/2014/main" id="{8B33FBEB-2E5C-4151-ACA6-C71C8B274B72}"/>
                    </a:ext>
                  </a:extLst>
                </p:cNvPr>
                <p:cNvSpPr txBox="1">
                  <a:spLocks noChangeArrowheads="1"/>
                </p:cNvSpPr>
                <p:nvPr/>
              </p:nvSpPr>
              <p:spPr bwMode="auto">
                <a:xfrm>
                  <a:off x="6191370" y="1397569"/>
                  <a:ext cx="919239" cy="75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08</a:t>
                  </a:r>
                  <a:endParaRPr lang="zh-CN" altLang="en-US" sz="3600" dirty="0">
                    <a:solidFill>
                      <a:srgbClr val="044875"/>
                    </a:solidFill>
                    <a:latin typeface="Impact" panose="020B0806030902050204" pitchFamily="34" charset="0"/>
                  </a:endParaRPr>
                </a:p>
              </p:txBody>
            </p:sp>
          </p:grpSp>
        </p:grpSp>
        <p:sp>
          <p:nvSpPr>
            <p:cNvPr id="57" name="矩形 56">
              <a:extLst>
                <a:ext uri="{FF2B5EF4-FFF2-40B4-BE49-F238E27FC236}">
                  <a16:creationId xmlns:a16="http://schemas.microsoft.com/office/drawing/2014/main" id="{036977CF-7B15-4745-B61E-66B33F17E414}"/>
                </a:ext>
              </a:extLst>
            </p:cNvPr>
            <p:cNvSpPr/>
            <p:nvPr/>
          </p:nvSpPr>
          <p:spPr bwMode="auto">
            <a:xfrm>
              <a:off x="4548462" y="4164126"/>
              <a:ext cx="2924132" cy="71278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67" name="图片 66" descr="C:\Users\Administrator\Desktop\7ec1fe0aeeb441e2a63322abf64d3e82.jpg7ec1fe0aeeb441e2a63322abf64d3e82">
            <a:extLst>
              <a:ext uri="{FF2B5EF4-FFF2-40B4-BE49-F238E27FC236}">
                <a16:creationId xmlns:a16="http://schemas.microsoft.com/office/drawing/2014/main" id="{1D2CF203-4DE2-4BD4-B8C0-7CAAC0346397}"/>
              </a:ext>
            </a:extLst>
          </p:cNvPr>
          <p:cNvPicPr>
            <a:picLocks noChangeAspect="1"/>
          </p:cNvPicPr>
          <p:nvPr/>
        </p:nvPicPr>
        <p:blipFill rotWithShape="1">
          <a:blip r:embed="rId3"/>
          <a:srcRect t="244" r="3371"/>
          <a:stretch>
            <a:fillRect/>
          </a:stretch>
        </p:blipFill>
        <p:spPr>
          <a:xfrm>
            <a:off x="10644164" y="0"/>
            <a:ext cx="1547836" cy="1576023"/>
          </a:xfrm>
          <a:prstGeom prst="ellipse">
            <a:avLst/>
          </a:prstGeom>
          <a:effectLst/>
        </p:spPr>
      </p:pic>
      <p:sp>
        <p:nvSpPr>
          <p:cNvPr id="4" name="灯片编号占位符 3">
            <a:extLst>
              <a:ext uri="{FF2B5EF4-FFF2-40B4-BE49-F238E27FC236}">
                <a16:creationId xmlns:a16="http://schemas.microsoft.com/office/drawing/2014/main" id="{498A5650-D047-470C-B788-355F62914AEF}"/>
              </a:ext>
            </a:extLst>
          </p:cNvPr>
          <p:cNvSpPr>
            <a:spLocks noGrp="1"/>
          </p:cNvSpPr>
          <p:nvPr>
            <p:ph type="sldNum" sz="quarter" idx="12"/>
          </p:nvPr>
        </p:nvSpPr>
        <p:spPr/>
        <p:txBody>
          <a:bodyPr/>
          <a:lstStyle/>
          <a:p>
            <a:fld id="{D6DE9AC2-44F8-4AC6-967E-66A5811D82EE}" type="slidenum">
              <a:rPr lang="zh-CN" altLang="en-US" smtClean="0"/>
              <a:t>2</a:t>
            </a:fld>
            <a:endParaRPr lang="zh-CN" altLang="en-US"/>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5750351"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相关课程</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20</a:t>
            </a:fld>
            <a:endParaRPr lang="zh-CN" altLang="en-US" dirty="0"/>
          </a:p>
        </p:txBody>
      </p:sp>
      <p:pic>
        <p:nvPicPr>
          <p:cNvPr id="3" name="图片 2">
            <a:extLst>
              <a:ext uri="{FF2B5EF4-FFF2-40B4-BE49-F238E27FC236}">
                <a16:creationId xmlns:a16="http://schemas.microsoft.com/office/drawing/2014/main" id="{025B6829-F3D8-465A-94B7-7774ED5F7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786" y="1075779"/>
            <a:ext cx="9559502" cy="5280571"/>
          </a:xfrm>
          <a:prstGeom prst="rect">
            <a:avLst/>
          </a:prstGeom>
        </p:spPr>
      </p:pic>
      <p:cxnSp>
        <p:nvCxnSpPr>
          <p:cNvPr id="4" name="直接箭头连接符 3">
            <a:extLst>
              <a:ext uri="{FF2B5EF4-FFF2-40B4-BE49-F238E27FC236}">
                <a16:creationId xmlns:a16="http://schemas.microsoft.com/office/drawing/2014/main" id="{EF5AA183-506B-40FE-AE1A-A221FA3049CB}"/>
              </a:ext>
            </a:extLst>
          </p:cNvPr>
          <p:cNvCxnSpPr/>
          <p:nvPr/>
        </p:nvCxnSpPr>
        <p:spPr>
          <a:xfrm flipH="1">
            <a:off x="7852528" y="869982"/>
            <a:ext cx="1517715" cy="694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0A11C3C-CEEE-4B5A-900F-C27AAD6D1BCB}"/>
              </a:ext>
            </a:extLst>
          </p:cNvPr>
          <p:cNvSpPr txBox="1"/>
          <p:nvPr/>
        </p:nvSpPr>
        <p:spPr>
          <a:xfrm>
            <a:off x="9472700" y="683213"/>
            <a:ext cx="2056973" cy="369332"/>
          </a:xfrm>
          <a:prstGeom prst="rect">
            <a:avLst/>
          </a:prstGeom>
          <a:noFill/>
        </p:spPr>
        <p:txBody>
          <a:bodyPr wrap="none" rtlCol="0">
            <a:spAutoFit/>
          </a:bodyPr>
          <a:lstStyle/>
          <a:p>
            <a:r>
              <a:rPr lang="en-US" altLang="zh-CN" dirty="0"/>
              <a:t>2012</a:t>
            </a:r>
            <a:r>
              <a:rPr lang="zh-CN" altLang="en-US" dirty="0"/>
              <a:t>年之前的方法</a:t>
            </a:r>
          </a:p>
        </p:txBody>
      </p:sp>
      <p:cxnSp>
        <p:nvCxnSpPr>
          <p:cNvPr id="7" name="直接箭头连接符 6">
            <a:extLst>
              <a:ext uri="{FF2B5EF4-FFF2-40B4-BE49-F238E27FC236}">
                <a16:creationId xmlns:a16="http://schemas.microsoft.com/office/drawing/2014/main" id="{121C0151-4754-4A29-9945-0BD30466936C}"/>
              </a:ext>
            </a:extLst>
          </p:cNvPr>
          <p:cNvCxnSpPr>
            <a:cxnSpLocks/>
          </p:cNvCxnSpPr>
          <p:nvPr/>
        </p:nvCxnSpPr>
        <p:spPr>
          <a:xfrm flipH="1">
            <a:off x="8502978" y="5260157"/>
            <a:ext cx="1479222" cy="292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F59DE76-15D5-46CD-AB2B-3DE38A125312}"/>
              </a:ext>
            </a:extLst>
          </p:cNvPr>
          <p:cNvSpPr txBox="1"/>
          <p:nvPr/>
        </p:nvSpPr>
        <p:spPr>
          <a:xfrm>
            <a:off x="9982201" y="5050944"/>
            <a:ext cx="2056974" cy="923330"/>
          </a:xfrm>
          <a:prstGeom prst="rect">
            <a:avLst/>
          </a:prstGeom>
          <a:noFill/>
        </p:spPr>
        <p:txBody>
          <a:bodyPr wrap="square" rtlCol="0">
            <a:spAutoFit/>
          </a:bodyPr>
          <a:lstStyle/>
          <a:p>
            <a:r>
              <a:rPr lang="en-US" altLang="zh-CN" dirty="0"/>
              <a:t>2012</a:t>
            </a:r>
            <a:r>
              <a:rPr lang="zh-CN" altLang="en-US" dirty="0"/>
              <a:t>年之后的方法</a:t>
            </a:r>
            <a:endParaRPr lang="en-US" altLang="zh-CN" dirty="0"/>
          </a:p>
          <a:p>
            <a:r>
              <a:rPr lang="zh-CN" altLang="en-US" dirty="0"/>
              <a:t>卷积神经网络用于计算机视觉</a:t>
            </a:r>
          </a:p>
        </p:txBody>
      </p:sp>
      <p:cxnSp>
        <p:nvCxnSpPr>
          <p:cNvPr id="18" name="直接箭头连接符 17">
            <a:extLst>
              <a:ext uri="{FF2B5EF4-FFF2-40B4-BE49-F238E27FC236}">
                <a16:creationId xmlns:a16="http://schemas.microsoft.com/office/drawing/2014/main" id="{4C05FB58-76FD-4AEB-BDC5-400DFDD3D614}"/>
              </a:ext>
            </a:extLst>
          </p:cNvPr>
          <p:cNvCxnSpPr/>
          <p:nvPr/>
        </p:nvCxnSpPr>
        <p:spPr>
          <a:xfrm flipH="1">
            <a:off x="8502978" y="1955937"/>
            <a:ext cx="1517715" cy="694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18BC999-5074-47A1-A7F8-C9E26AB5A113}"/>
              </a:ext>
            </a:extLst>
          </p:cNvPr>
          <p:cNvSpPr txBox="1"/>
          <p:nvPr/>
        </p:nvSpPr>
        <p:spPr>
          <a:xfrm>
            <a:off x="10129466" y="1771271"/>
            <a:ext cx="1107996" cy="369332"/>
          </a:xfrm>
          <a:prstGeom prst="rect">
            <a:avLst/>
          </a:prstGeom>
          <a:noFill/>
        </p:spPr>
        <p:txBody>
          <a:bodyPr wrap="none" rtlCol="0">
            <a:spAutoFit/>
          </a:bodyPr>
          <a:lstStyle/>
          <a:p>
            <a:r>
              <a:rPr lang="zh-CN" altLang="en-US" dirty="0"/>
              <a:t>三维重建</a:t>
            </a:r>
          </a:p>
        </p:txBody>
      </p:sp>
      <p:cxnSp>
        <p:nvCxnSpPr>
          <p:cNvPr id="20" name="直接箭头连接符 19">
            <a:extLst>
              <a:ext uri="{FF2B5EF4-FFF2-40B4-BE49-F238E27FC236}">
                <a16:creationId xmlns:a16="http://schemas.microsoft.com/office/drawing/2014/main" id="{E8CF3390-00DD-4ACB-97A0-36B5B3F63504}"/>
              </a:ext>
            </a:extLst>
          </p:cNvPr>
          <p:cNvCxnSpPr/>
          <p:nvPr/>
        </p:nvCxnSpPr>
        <p:spPr>
          <a:xfrm flipH="1">
            <a:off x="7999907" y="3859763"/>
            <a:ext cx="1517715" cy="694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1692861-601C-4AC6-94B5-16A4228C9EA0}"/>
              </a:ext>
            </a:extLst>
          </p:cNvPr>
          <p:cNvSpPr txBox="1"/>
          <p:nvPr/>
        </p:nvSpPr>
        <p:spPr>
          <a:xfrm>
            <a:off x="9683737" y="3624044"/>
            <a:ext cx="1317638" cy="369332"/>
          </a:xfrm>
          <a:prstGeom prst="rect">
            <a:avLst/>
          </a:prstGeom>
          <a:noFill/>
        </p:spPr>
        <p:txBody>
          <a:bodyPr wrap="square" rtlCol="0">
            <a:spAutoFit/>
          </a:bodyPr>
          <a:lstStyle/>
          <a:p>
            <a:r>
              <a:rPr lang="zh-CN" altLang="en-US" dirty="0"/>
              <a:t>机器学习</a:t>
            </a:r>
          </a:p>
        </p:txBody>
      </p:sp>
    </p:spTree>
    <p:extLst>
      <p:ext uri="{BB962C8B-B14F-4D97-AF65-F5344CB8AC3E}">
        <p14:creationId xmlns:p14="http://schemas.microsoft.com/office/powerpoint/2010/main" val="3323332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1323419"/>
            <a:chOff x="13195" y="227902"/>
            <a:chExt cx="5750351" cy="1323419"/>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1323419"/>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计算机视觉、机器视觉与图像处理</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21</a:t>
            </a:fld>
            <a:endParaRPr lang="zh-CN" altLang="en-US" dirty="0"/>
          </a:p>
        </p:txBody>
      </p:sp>
      <p:pic>
        <p:nvPicPr>
          <p:cNvPr id="3" name="图片 2">
            <a:extLst>
              <a:ext uri="{FF2B5EF4-FFF2-40B4-BE49-F238E27FC236}">
                <a16:creationId xmlns:a16="http://schemas.microsoft.com/office/drawing/2014/main" id="{F30C1204-C0C6-4634-BFD7-FE49D91AC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745" y="840963"/>
            <a:ext cx="7754855" cy="5428399"/>
          </a:xfrm>
          <a:prstGeom prst="rect">
            <a:avLst/>
          </a:prstGeom>
        </p:spPr>
      </p:pic>
      <p:sp>
        <p:nvSpPr>
          <p:cNvPr id="12" name="文本框 11">
            <a:extLst>
              <a:ext uri="{FF2B5EF4-FFF2-40B4-BE49-F238E27FC236}">
                <a16:creationId xmlns:a16="http://schemas.microsoft.com/office/drawing/2014/main" id="{3522281B-D0DC-4777-8862-EE45793D05C3}"/>
              </a:ext>
            </a:extLst>
          </p:cNvPr>
          <p:cNvSpPr txBox="1"/>
          <p:nvPr/>
        </p:nvSpPr>
        <p:spPr>
          <a:xfrm>
            <a:off x="250139" y="6438819"/>
            <a:ext cx="4021120" cy="369332"/>
          </a:xfrm>
          <a:prstGeom prst="rect">
            <a:avLst/>
          </a:prstGeom>
          <a:noFill/>
        </p:spPr>
        <p:txBody>
          <a:bodyPr wrap="square">
            <a:spAutoFit/>
          </a:bodyPr>
          <a:lstStyle/>
          <a:p>
            <a:r>
              <a:rPr lang="zh-CN" altLang="en-US" dirty="0">
                <a:solidFill>
                  <a:srgbClr val="4D4D4D"/>
                </a:solidFill>
                <a:latin typeface="-apple-system"/>
              </a:rPr>
              <a:t>来自</a:t>
            </a:r>
            <a:r>
              <a:rPr lang="en-US" altLang="zh-CN" b="0" i="0" dirty="0">
                <a:solidFill>
                  <a:srgbClr val="4D4D4D"/>
                </a:solidFill>
                <a:effectLst/>
                <a:latin typeface="-apple-system"/>
              </a:rPr>
              <a:t>Wikipedia</a:t>
            </a:r>
            <a:r>
              <a:rPr lang="zh-CN" altLang="en-US" b="0" i="0" dirty="0">
                <a:solidFill>
                  <a:srgbClr val="4D4D4D"/>
                </a:solidFill>
                <a:effectLst/>
                <a:latin typeface="-apple-system"/>
              </a:rPr>
              <a:t>维基百科</a:t>
            </a:r>
            <a:endParaRPr lang="zh-CN" altLang="en-US" dirty="0"/>
          </a:p>
        </p:txBody>
      </p:sp>
      <p:sp>
        <p:nvSpPr>
          <p:cNvPr id="14" name="文本框 13">
            <a:extLst>
              <a:ext uri="{FF2B5EF4-FFF2-40B4-BE49-F238E27FC236}">
                <a16:creationId xmlns:a16="http://schemas.microsoft.com/office/drawing/2014/main" id="{37B93FC3-626A-46B4-8A05-2A5C59134C2B}"/>
              </a:ext>
            </a:extLst>
          </p:cNvPr>
          <p:cNvSpPr txBox="1"/>
          <p:nvPr/>
        </p:nvSpPr>
        <p:spPr>
          <a:xfrm>
            <a:off x="4292340" y="6439131"/>
            <a:ext cx="6127422" cy="369332"/>
          </a:xfrm>
          <a:prstGeom prst="rect">
            <a:avLst/>
          </a:prstGeom>
          <a:noFill/>
        </p:spPr>
        <p:txBody>
          <a:bodyPr wrap="square">
            <a:spAutoFit/>
          </a:bodyPr>
          <a:lstStyle/>
          <a:p>
            <a:r>
              <a:rPr lang="en-US" altLang="zh-CN" dirty="0"/>
              <a:t>https://blog.csdn.net/woshicver/article/details/105132553</a:t>
            </a:r>
            <a:endParaRPr lang="zh-CN" altLang="en-US" dirty="0"/>
          </a:p>
        </p:txBody>
      </p:sp>
      <p:sp>
        <p:nvSpPr>
          <p:cNvPr id="7" name="文本框 6">
            <a:extLst>
              <a:ext uri="{FF2B5EF4-FFF2-40B4-BE49-F238E27FC236}">
                <a16:creationId xmlns:a16="http://schemas.microsoft.com/office/drawing/2014/main" id="{B983C98A-206A-41F3-8F38-FA43700B8A74}"/>
              </a:ext>
            </a:extLst>
          </p:cNvPr>
          <p:cNvSpPr txBox="1"/>
          <p:nvPr/>
        </p:nvSpPr>
        <p:spPr>
          <a:xfrm>
            <a:off x="8955464" y="1130492"/>
            <a:ext cx="3169058" cy="2677656"/>
          </a:xfrm>
          <a:prstGeom prst="rect">
            <a:avLst/>
          </a:prstGeom>
          <a:noFill/>
        </p:spPr>
        <p:txBody>
          <a:bodyPr wrap="square" rtlCol="0">
            <a:spAutoFit/>
          </a:bodyPr>
          <a:lstStyle/>
          <a:p>
            <a:pPr algn="l"/>
            <a:r>
              <a:rPr lang="zh-CN" altLang="en-US" sz="1400" b="0" i="0" dirty="0">
                <a:solidFill>
                  <a:srgbClr val="C00000"/>
                </a:solidFill>
                <a:effectLst/>
                <a:latin typeface="-apple-system"/>
              </a:rPr>
              <a:t>机器视觉</a:t>
            </a:r>
            <a:r>
              <a:rPr lang="zh-CN" altLang="en-US" sz="1400" b="0" i="0" dirty="0">
                <a:solidFill>
                  <a:srgbClr val="4D4D4D"/>
                </a:solidFill>
                <a:effectLst/>
                <a:latin typeface="-apple-system"/>
              </a:rPr>
              <a:t>（</a:t>
            </a:r>
            <a:r>
              <a:rPr lang="en-US" altLang="zh-CN" sz="1400" b="0" i="0" dirty="0">
                <a:solidFill>
                  <a:srgbClr val="4D4D4D"/>
                </a:solidFill>
                <a:effectLst/>
                <a:latin typeface="-apple-system"/>
              </a:rPr>
              <a:t>Machine Vision, MV</a:t>
            </a:r>
            <a:r>
              <a:rPr lang="zh-CN" altLang="en-US" sz="1400" b="0" i="0" dirty="0">
                <a:solidFill>
                  <a:srgbClr val="4D4D4D"/>
                </a:solidFill>
                <a:effectLst/>
                <a:latin typeface="-apple-system"/>
              </a:rPr>
              <a:t>） </a:t>
            </a:r>
            <a:r>
              <a:rPr lang="en-US" altLang="zh-CN" sz="1400" b="0" i="0" dirty="0">
                <a:solidFill>
                  <a:srgbClr val="C00000"/>
                </a:solidFill>
                <a:effectLst/>
                <a:latin typeface="-apple-system"/>
              </a:rPr>
              <a:t>&amp; </a:t>
            </a:r>
            <a:r>
              <a:rPr lang="zh-CN" altLang="en-US" sz="1400" b="0" i="0" dirty="0">
                <a:solidFill>
                  <a:srgbClr val="C00000"/>
                </a:solidFill>
                <a:effectLst/>
                <a:latin typeface="-apple-system"/>
              </a:rPr>
              <a:t>计算机视觉</a:t>
            </a:r>
            <a:r>
              <a:rPr lang="en-US" altLang="zh-CN" sz="1400" b="0" i="0" dirty="0">
                <a:solidFill>
                  <a:srgbClr val="4D4D4D"/>
                </a:solidFill>
                <a:effectLst/>
                <a:latin typeface="-apple-system"/>
              </a:rPr>
              <a:t>(Computer Vision, CV)</a:t>
            </a:r>
            <a:r>
              <a:rPr lang="zh-CN" altLang="en-US" sz="1400" b="0" i="0" dirty="0">
                <a:solidFill>
                  <a:srgbClr val="4D4D4D"/>
                </a:solidFill>
                <a:effectLst/>
                <a:latin typeface="-apple-system"/>
              </a:rPr>
              <a:t>从学科分类上， 二者都被认为是 </a:t>
            </a:r>
            <a:r>
              <a:rPr lang="en-US" altLang="zh-CN" sz="1400" b="0" i="0" dirty="0">
                <a:solidFill>
                  <a:srgbClr val="4D4D4D"/>
                </a:solidFill>
                <a:effectLst/>
                <a:latin typeface="-apple-system"/>
              </a:rPr>
              <a:t>Artificial Intelligence </a:t>
            </a:r>
            <a:r>
              <a:rPr lang="zh-CN" altLang="en-US" sz="1400" b="0" i="0" dirty="0">
                <a:solidFill>
                  <a:srgbClr val="4D4D4D"/>
                </a:solidFill>
                <a:effectLst/>
                <a:latin typeface="-apple-system"/>
              </a:rPr>
              <a:t>下属科目。</a:t>
            </a:r>
            <a:br>
              <a:rPr lang="en-US" altLang="zh-CN" sz="1400" b="0" i="0" dirty="0">
                <a:solidFill>
                  <a:srgbClr val="4D4D4D"/>
                </a:solidFill>
                <a:effectLst/>
                <a:latin typeface="-apple-system"/>
              </a:rPr>
            </a:br>
            <a:endParaRPr lang="en-US" altLang="zh-CN" sz="1400" b="0" i="0" dirty="0">
              <a:solidFill>
                <a:srgbClr val="4D4D4D"/>
              </a:solidFill>
              <a:effectLst/>
              <a:latin typeface="-apple-system"/>
            </a:endParaRPr>
          </a:p>
          <a:p>
            <a:pPr algn="l"/>
            <a:r>
              <a:rPr lang="en-US" altLang="zh-CN" sz="1400" b="0" i="0" dirty="0">
                <a:solidFill>
                  <a:srgbClr val="C00000"/>
                </a:solidFill>
                <a:effectLst/>
                <a:latin typeface="-apple-system"/>
              </a:rPr>
              <a:t>MV</a:t>
            </a:r>
            <a:r>
              <a:rPr lang="en-US" altLang="zh-CN" sz="1400" b="0" i="0" dirty="0">
                <a:solidFill>
                  <a:srgbClr val="4D4D4D"/>
                </a:solidFill>
                <a:effectLst/>
                <a:latin typeface="-apple-system"/>
              </a:rPr>
              <a:t> </a:t>
            </a:r>
            <a:r>
              <a:rPr lang="zh-CN" altLang="en-US" sz="1400" b="0" i="0" dirty="0">
                <a:solidFill>
                  <a:srgbClr val="4D4D4D"/>
                </a:solidFill>
                <a:effectLst/>
                <a:latin typeface="-apple-system"/>
              </a:rPr>
              <a:t>更多注重广义图像信号（激光，摄像头）与自动化控制（生产线）方面的应用。</a:t>
            </a:r>
            <a:br>
              <a:rPr lang="zh-CN" altLang="en-US" sz="1400" b="0" i="0" dirty="0">
                <a:solidFill>
                  <a:srgbClr val="4D4D4D"/>
                </a:solidFill>
                <a:effectLst/>
                <a:latin typeface="-apple-system"/>
              </a:rPr>
            </a:br>
            <a:r>
              <a:rPr lang="en-US" altLang="zh-CN" sz="1400" b="0" i="0" dirty="0">
                <a:solidFill>
                  <a:srgbClr val="C00000"/>
                </a:solidFill>
                <a:effectLst/>
                <a:latin typeface="-apple-system"/>
              </a:rPr>
              <a:t>CV</a:t>
            </a:r>
            <a:r>
              <a:rPr lang="en-US" altLang="zh-CN" sz="1400" b="0" i="0" dirty="0">
                <a:solidFill>
                  <a:srgbClr val="4D4D4D"/>
                </a:solidFill>
                <a:effectLst/>
                <a:latin typeface="-apple-system"/>
              </a:rPr>
              <a:t> </a:t>
            </a:r>
            <a:r>
              <a:rPr lang="zh-CN" altLang="en-US" sz="1400" b="0" i="0" dirty="0">
                <a:solidFill>
                  <a:srgbClr val="4D4D4D"/>
                </a:solidFill>
                <a:effectLst/>
                <a:latin typeface="-apple-system"/>
              </a:rPr>
              <a:t>更多注重（</a:t>
            </a:r>
            <a:r>
              <a:rPr lang="en-US" altLang="zh-CN" sz="1400" b="0" i="0" dirty="0">
                <a:solidFill>
                  <a:srgbClr val="4D4D4D"/>
                </a:solidFill>
                <a:effectLst/>
                <a:latin typeface="-apple-system"/>
              </a:rPr>
              <a:t>2D, 3D</a:t>
            </a:r>
            <a:r>
              <a:rPr lang="zh-CN" altLang="en-US" sz="1400" b="0" i="0" dirty="0">
                <a:solidFill>
                  <a:srgbClr val="4D4D4D"/>
                </a:solidFill>
                <a:effectLst/>
                <a:latin typeface="-apple-system"/>
              </a:rPr>
              <a:t>）图像信号本身的研究以及和图像相关的交叉学科研究（医学图像分析，地图导航）。</a:t>
            </a:r>
          </a:p>
          <a:p>
            <a:endParaRPr lang="zh-CN" altLang="en-US" sz="1400" dirty="0"/>
          </a:p>
        </p:txBody>
      </p:sp>
    </p:spTree>
    <p:extLst>
      <p:ext uri="{BB962C8B-B14F-4D97-AF65-F5344CB8AC3E}">
        <p14:creationId xmlns:p14="http://schemas.microsoft.com/office/powerpoint/2010/main" val="2576871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1323419"/>
            <a:chOff x="13195" y="227902"/>
            <a:chExt cx="5750351" cy="1323419"/>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1323419"/>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计算机视觉、机器视觉与图像处理</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22</a:t>
            </a:fld>
            <a:endParaRPr lang="zh-CN" altLang="en-US" dirty="0"/>
          </a:p>
        </p:txBody>
      </p:sp>
      <p:sp>
        <p:nvSpPr>
          <p:cNvPr id="14" name="文本框 13">
            <a:extLst>
              <a:ext uri="{FF2B5EF4-FFF2-40B4-BE49-F238E27FC236}">
                <a16:creationId xmlns:a16="http://schemas.microsoft.com/office/drawing/2014/main" id="{37B93FC3-626A-46B4-8A05-2A5C59134C2B}"/>
              </a:ext>
            </a:extLst>
          </p:cNvPr>
          <p:cNvSpPr txBox="1"/>
          <p:nvPr/>
        </p:nvSpPr>
        <p:spPr>
          <a:xfrm>
            <a:off x="4292340" y="6439131"/>
            <a:ext cx="6127422" cy="369332"/>
          </a:xfrm>
          <a:prstGeom prst="rect">
            <a:avLst/>
          </a:prstGeom>
          <a:noFill/>
        </p:spPr>
        <p:txBody>
          <a:bodyPr wrap="square">
            <a:spAutoFit/>
          </a:bodyPr>
          <a:lstStyle/>
          <a:p>
            <a:r>
              <a:rPr lang="en-US" altLang="zh-CN" dirty="0"/>
              <a:t>https://blog.csdn.net/woshicver/article/details/105132553</a:t>
            </a:r>
            <a:endParaRPr lang="zh-CN" altLang="en-US" dirty="0"/>
          </a:p>
        </p:txBody>
      </p:sp>
      <p:sp>
        <p:nvSpPr>
          <p:cNvPr id="11" name="Text Box 3">
            <a:extLst>
              <a:ext uri="{FF2B5EF4-FFF2-40B4-BE49-F238E27FC236}">
                <a16:creationId xmlns:a16="http://schemas.microsoft.com/office/drawing/2014/main" id="{3A91CD16-A088-4B52-BCB8-44923EE00A7F}"/>
              </a:ext>
            </a:extLst>
          </p:cNvPr>
          <p:cNvSpPr txBox="1">
            <a:spLocks noChangeArrowheads="1"/>
          </p:cNvSpPr>
          <p:nvPr/>
        </p:nvSpPr>
        <p:spPr bwMode="auto">
          <a:xfrm>
            <a:off x="441541" y="613296"/>
            <a:ext cx="10654548"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72000" bIns="36000"/>
          <a:lstStyle>
            <a:lvl1pPr>
              <a:defRPr kumimoji="1" sz="3200">
                <a:solidFill>
                  <a:schemeClr val="bg1"/>
                </a:solidFill>
                <a:latin typeface="Times New Roman" panose="02020603050405020304" pitchFamily="18" charset="0"/>
                <a:ea typeface="宋体" panose="02010600030101010101" pitchFamily="2" charset="-122"/>
              </a:defRPr>
            </a:lvl1pPr>
            <a:lvl2pPr marL="742950" indent="-285750">
              <a:defRPr kumimoji="1" sz="3200">
                <a:solidFill>
                  <a:schemeClr val="bg1"/>
                </a:solidFill>
                <a:latin typeface="Times New Roman" panose="02020603050405020304" pitchFamily="18" charset="0"/>
                <a:ea typeface="宋体" panose="02010600030101010101" pitchFamily="2" charset="-122"/>
              </a:defRPr>
            </a:lvl2pPr>
            <a:lvl3pPr marL="1143000" indent="-228600">
              <a:defRPr kumimoji="1" sz="3200">
                <a:solidFill>
                  <a:schemeClr val="bg1"/>
                </a:solidFill>
                <a:latin typeface="Times New Roman" panose="02020603050405020304" pitchFamily="18" charset="0"/>
                <a:ea typeface="宋体" panose="02010600030101010101" pitchFamily="2" charset="-122"/>
              </a:defRPr>
            </a:lvl3pPr>
            <a:lvl4pPr marL="1600200" indent="-228600">
              <a:defRPr kumimoji="1" sz="3200">
                <a:solidFill>
                  <a:schemeClr val="bg1"/>
                </a:solidFill>
                <a:latin typeface="Times New Roman" panose="02020603050405020304" pitchFamily="18" charset="0"/>
                <a:ea typeface="宋体" panose="02010600030101010101" pitchFamily="2" charset="-122"/>
              </a:defRPr>
            </a:lvl4pPr>
            <a:lvl5pPr marL="2057400" indent="-228600">
              <a:defRPr kumimoji="1"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9pPr>
          </a:lstStyle>
          <a:p>
            <a:pPr marL="457200" indent="-457200">
              <a:lnSpc>
                <a:spcPct val="150000"/>
              </a:lnSpc>
              <a:buFont typeface="Wingdings" panose="05000000000000000000" pitchFamily="2" charset="2"/>
              <a:buChar char="Ø"/>
            </a:pPr>
            <a:r>
              <a:rPr lang="zh-CN" altLang="en-US" dirty="0">
                <a:solidFill>
                  <a:srgbClr val="C00000"/>
                </a:solidFill>
                <a:latin typeface="黑体" panose="02010609060101010101" pitchFamily="49" charset="-122"/>
                <a:ea typeface="黑体" panose="02010609060101010101" pitchFamily="49" charset="-122"/>
              </a:rPr>
              <a:t>定义</a:t>
            </a:r>
            <a:r>
              <a:rPr lang="zh-CN" altLang="en-US" sz="2800" dirty="0">
                <a:solidFill>
                  <a:srgbClr val="C00000"/>
                </a:solidFill>
                <a:latin typeface="微软雅黑" panose="020B0503020204020204" pitchFamily="34" charset="-122"/>
                <a:ea typeface="微软雅黑" panose="020B0503020204020204" pitchFamily="34" charset="-122"/>
              </a:rPr>
              <a:t>：</a:t>
            </a:r>
            <a:endParaRPr lang="en-US" altLang="zh-CN" sz="28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计算机视觉</a:t>
            </a:r>
            <a:r>
              <a:rPr lang="zh-CN" altLang="en-US" sz="2000" dirty="0">
                <a:solidFill>
                  <a:schemeClr val="tx1"/>
                </a:solidFill>
                <a:latin typeface="微软雅黑" panose="020B0503020204020204" pitchFamily="34" charset="-122"/>
                <a:ea typeface="微软雅黑" panose="020B0503020204020204" pitchFamily="34" charset="-122"/>
              </a:rPr>
              <a:t>是指从一张图像或一系列图像中自动提取、分析和理解有用信息。它涉及到理论和算法基础的发展，以实现自动视觉理解。</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它是一个跨学科的科学领域，研究如何使计算机从数字图像或视频中获得高层次的理解。从工程学的角度来看，它试图自动化人类视觉系统能够完成的任务。</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机器视觉</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自动从图像中提取信息的技术和方法。图像处理是图像到图像，输出是另一幅图像。机器视觉则是从图像中提取信息，可以是简单的好</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坏信号，也可以是复杂的数据，比如图像中每个对象的</a:t>
            </a:r>
            <a:r>
              <a:rPr lang="en-US" altLang="zh-CN" sz="2000" dirty="0">
                <a:solidFill>
                  <a:schemeClr val="tx1"/>
                </a:solidFill>
                <a:latin typeface="微软雅黑" panose="020B0503020204020204" pitchFamily="34" charset="-122"/>
                <a:ea typeface="微软雅黑" panose="020B0503020204020204" pitchFamily="34" charset="-122"/>
              </a:rPr>
              <a:t>id</a:t>
            </a:r>
            <a:r>
              <a:rPr lang="zh-CN" altLang="en-US" sz="2000" dirty="0">
                <a:solidFill>
                  <a:schemeClr val="tx1"/>
                </a:solidFill>
                <a:latin typeface="微软雅黑" panose="020B0503020204020204" pitchFamily="34" charset="-122"/>
                <a:ea typeface="微软雅黑" panose="020B0503020204020204" pitchFamily="34" charset="-122"/>
              </a:rPr>
              <a:t>、位置和方向。该信息可用于工业上的自动检测、机器人和过程制导、安全监控和车辆制导等应用。这一领域包括大量的技术、软件和硬件产品、综合系统、行动、方法和专门知识。</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551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1323419"/>
            <a:chOff x="13195" y="227902"/>
            <a:chExt cx="5750351" cy="1323419"/>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1323419"/>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计算机视觉、机器视觉与图像处理</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23</a:t>
            </a:fld>
            <a:endParaRPr lang="zh-CN" altLang="en-US" dirty="0"/>
          </a:p>
        </p:txBody>
      </p:sp>
      <p:sp>
        <p:nvSpPr>
          <p:cNvPr id="14" name="文本框 13">
            <a:extLst>
              <a:ext uri="{FF2B5EF4-FFF2-40B4-BE49-F238E27FC236}">
                <a16:creationId xmlns:a16="http://schemas.microsoft.com/office/drawing/2014/main" id="{37B93FC3-626A-46B4-8A05-2A5C59134C2B}"/>
              </a:ext>
            </a:extLst>
          </p:cNvPr>
          <p:cNvSpPr txBox="1"/>
          <p:nvPr/>
        </p:nvSpPr>
        <p:spPr>
          <a:xfrm>
            <a:off x="4292340" y="6439131"/>
            <a:ext cx="6127422" cy="369332"/>
          </a:xfrm>
          <a:prstGeom prst="rect">
            <a:avLst/>
          </a:prstGeom>
          <a:noFill/>
        </p:spPr>
        <p:txBody>
          <a:bodyPr wrap="square">
            <a:spAutoFit/>
          </a:bodyPr>
          <a:lstStyle/>
          <a:p>
            <a:r>
              <a:rPr lang="en-US" altLang="zh-CN" dirty="0"/>
              <a:t>https://blog.csdn.net/woshicver/article/details/105132553</a:t>
            </a:r>
            <a:endParaRPr lang="zh-CN" altLang="en-US" dirty="0"/>
          </a:p>
        </p:txBody>
      </p:sp>
      <p:sp>
        <p:nvSpPr>
          <p:cNvPr id="11" name="Text Box 3">
            <a:extLst>
              <a:ext uri="{FF2B5EF4-FFF2-40B4-BE49-F238E27FC236}">
                <a16:creationId xmlns:a16="http://schemas.microsoft.com/office/drawing/2014/main" id="{3A91CD16-A088-4B52-BCB8-44923EE00A7F}"/>
              </a:ext>
            </a:extLst>
          </p:cNvPr>
          <p:cNvSpPr txBox="1">
            <a:spLocks noChangeArrowheads="1"/>
          </p:cNvSpPr>
          <p:nvPr/>
        </p:nvSpPr>
        <p:spPr bwMode="auto">
          <a:xfrm>
            <a:off x="441541" y="613296"/>
            <a:ext cx="10654548"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72000" bIns="36000"/>
          <a:lstStyle>
            <a:lvl1pPr>
              <a:defRPr kumimoji="1" sz="3200">
                <a:solidFill>
                  <a:schemeClr val="bg1"/>
                </a:solidFill>
                <a:latin typeface="Times New Roman" panose="02020603050405020304" pitchFamily="18" charset="0"/>
                <a:ea typeface="宋体" panose="02010600030101010101" pitchFamily="2" charset="-122"/>
              </a:defRPr>
            </a:lvl1pPr>
            <a:lvl2pPr marL="742950" indent="-285750">
              <a:defRPr kumimoji="1" sz="3200">
                <a:solidFill>
                  <a:schemeClr val="bg1"/>
                </a:solidFill>
                <a:latin typeface="Times New Roman" panose="02020603050405020304" pitchFamily="18" charset="0"/>
                <a:ea typeface="宋体" panose="02010600030101010101" pitchFamily="2" charset="-122"/>
              </a:defRPr>
            </a:lvl2pPr>
            <a:lvl3pPr marL="1143000" indent="-228600">
              <a:defRPr kumimoji="1" sz="3200">
                <a:solidFill>
                  <a:schemeClr val="bg1"/>
                </a:solidFill>
                <a:latin typeface="Times New Roman" panose="02020603050405020304" pitchFamily="18" charset="0"/>
                <a:ea typeface="宋体" panose="02010600030101010101" pitchFamily="2" charset="-122"/>
              </a:defRPr>
            </a:lvl3pPr>
            <a:lvl4pPr marL="1600200" indent="-228600">
              <a:defRPr kumimoji="1" sz="3200">
                <a:solidFill>
                  <a:schemeClr val="bg1"/>
                </a:solidFill>
                <a:latin typeface="Times New Roman" panose="02020603050405020304" pitchFamily="18" charset="0"/>
                <a:ea typeface="宋体" panose="02010600030101010101" pitchFamily="2" charset="-122"/>
              </a:defRPr>
            </a:lvl4pPr>
            <a:lvl5pPr marL="2057400" indent="-228600">
              <a:defRPr kumimoji="1"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9pPr>
          </a:lstStyle>
          <a:p>
            <a:pPr marL="457200" indent="-457200">
              <a:lnSpc>
                <a:spcPct val="150000"/>
              </a:lnSpc>
              <a:buFont typeface="Wingdings" panose="05000000000000000000" pitchFamily="2" charset="2"/>
              <a:buChar char="Ø"/>
            </a:pPr>
            <a:r>
              <a:rPr lang="zh-CN" altLang="en-US" dirty="0">
                <a:solidFill>
                  <a:srgbClr val="C00000"/>
                </a:solidFill>
                <a:latin typeface="黑体" panose="02010609060101010101" pitchFamily="49" charset="-122"/>
                <a:ea typeface="黑体" panose="02010609060101010101" pitchFamily="49" charset="-122"/>
              </a:rPr>
              <a:t>应用</a:t>
            </a:r>
            <a:r>
              <a:rPr lang="zh-CN" altLang="en-US" sz="2800" dirty="0">
                <a:solidFill>
                  <a:srgbClr val="C00000"/>
                </a:solidFill>
                <a:latin typeface="微软雅黑" panose="020B0503020204020204" pitchFamily="34" charset="-122"/>
                <a:ea typeface="微软雅黑" panose="020B0503020204020204" pitchFamily="34" charset="-122"/>
              </a:rPr>
              <a:t>：</a:t>
            </a:r>
            <a:endParaRPr lang="en-US" altLang="zh-CN" sz="28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计算机视觉</a:t>
            </a:r>
            <a:r>
              <a:rPr lang="en-US" altLang="zh-CN"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场景重建、事件检测、视频跟踪、目标识别、三维姿态估计、运动估计和图像恢复。</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机器视觉</a:t>
            </a:r>
            <a:endParaRPr lang="en-US" altLang="zh-CN" sz="2000" dirty="0">
              <a:solidFill>
                <a:schemeClr val="tx1"/>
              </a:solidFill>
              <a:latin typeface="微软雅黑" panose="020B0503020204020204" pitchFamily="34" charset="-122"/>
              <a:ea typeface="微软雅黑" panose="020B0503020204020204" pitchFamily="34" charset="-122"/>
            </a:endParaRPr>
          </a:p>
          <a:p>
            <a:pPr marL="457200" indent="-457200" algn="l">
              <a:lnSpc>
                <a:spcPct val="150000"/>
              </a:lnSpc>
              <a:buFont typeface="+mj-ea"/>
              <a:buAutoNum type="circleNumDbPlain"/>
            </a:pPr>
            <a:r>
              <a:rPr lang="zh-CN" altLang="en-US" sz="2000" dirty="0">
                <a:solidFill>
                  <a:schemeClr val="tx1"/>
                </a:solidFill>
                <a:latin typeface="微软雅黑" panose="020B0503020204020204" pitchFamily="34" charset="-122"/>
                <a:ea typeface="微软雅黑" panose="020B0503020204020204" pitchFamily="34" charset="-122"/>
              </a:rPr>
              <a:t>半导体：机器视觉系统在半导体器件制造中有着广泛的应用；事实上，如果没有机器视觉，计算机芯片的产量将会显著降低。机器视觉系统检查硅片、处理器芯片以及电阻和电容等子组件。</a:t>
            </a:r>
          </a:p>
          <a:p>
            <a:pPr marL="457200" indent="-457200" algn="l">
              <a:lnSpc>
                <a:spcPct val="150000"/>
              </a:lnSpc>
              <a:buFont typeface="+mj-ea"/>
              <a:buAutoNum type="circleNumDbPlain"/>
            </a:pPr>
            <a:r>
              <a:rPr lang="zh-CN" altLang="en-US" sz="2000" dirty="0">
                <a:solidFill>
                  <a:schemeClr val="tx1"/>
                </a:solidFill>
                <a:latin typeface="微软雅黑" panose="020B0503020204020204" pitchFamily="34" charset="-122"/>
                <a:ea typeface="微软雅黑" panose="020B0503020204020204" pitchFamily="34" charset="-122"/>
              </a:rPr>
              <a:t>汽车工业：机器视觉系统用于引导工业机器人，测量冲压金属部件的配合程度，并检查涂漆车辆的表面是否有缺陷。</a:t>
            </a:r>
          </a:p>
          <a:p>
            <a:pPr marL="457200" indent="-457200" algn="l">
              <a:lnSpc>
                <a:spcPct val="150000"/>
              </a:lnSpc>
              <a:buFont typeface="+mj-ea"/>
              <a:buAutoNum type="circleNumDbPlain"/>
            </a:pPr>
            <a:r>
              <a:rPr lang="zh-CN" altLang="en-US" sz="2000" dirty="0">
                <a:solidFill>
                  <a:schemeClr val="tx1"/>
                </a:solidFill>
                <a:latin typeface="微软雅黑" panose="020B0503020204020204" pitchFamily="34" charset="-122"/>
                <a:ea typeface="微软雅黑" panose="020B0503020204020204" pitchFamily="34" charset="-122"/>
              </a:rPr>
              <a:t>军事：虽然机器视觉技术是针对可见光谱开发的，但同样的处理技术也可应用于使用对其他形式的光</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如红外线</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敏感的成像仪拍摄的图像。</a:t>
            </a:r>
          </a:p>
          <a:p>
            <a:pPr>
              <a:lnSpc>
                <a:spcPct val="150000"/>
              </a:lnSpc>
            </a:pPr>
            <a:endParaRPr lang="en-US" altLang="zh-CN" sz="20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7492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1323419"/>
            <a:chOff x="13195" y="227902"/>
            <a:chExt cx="5750351" cy="1323419"/>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1323419"/>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计算机视觉、机器视觉与图像处理</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24</a:t>
            </a:fld>
            <a:endParaRPr lang="zh-CN" altLang="en-US" dirty="0"/>
          </a:p>
        </p:txBody>
      </p:sp>
      <p:sp>
        <p:nvSpPr>
          <p:cNvPr id="14" name="文本框 13">
            <a:extLst>
              <a:ext uri="{FF2B5EF4-FFF2-40B4-BE49-F238E27FC236}">
                <a16:creationId xmlns:a16="http://schemas.microsoft.com/office/drawing/2014/main" id="{37B93FC3-626A-46B4-8A05-2A5C59134C2B}"/>
              </a:ext>
            </a:extLst>
          </p:cNvPr>
          <p:cNvSpPr txBox="1"/>
          <p:nvPr/>
        </p:nvSpPr>
        <p:spPr>
          <a:xfrm>
            <a:off x="4292340" y="6439131"/>
            <a:ext cx="6127422" cy="369332"/>
          </a:xfrm>
          <a:prstGeom prst="rect">
            <a:avLst/>
          </a:prstGeom>
          <a:noFill/>
        </p:spPr>
        <p:txBody>
          <a:bodyPr wrap="square">
            <a:spAutoFit/>
          </a:bodyPr>
          <a:lstStyle/>
          <a:p>
            <a:r>
              <a:rPr lang="en-US" altLang="zh-CN" dirty="0"/>
              <a:t>https://blog.csdn.net/woshicver/article/details/105132553</a:t>
            </a:r>
            <a:endParaRPr lang="zh-CN" altLang="en-US" dirty="0"/>
          </a:p>
        </p:txBody>
      </p:sp>
      <p:sp>
        <p:nvSpPr>
          <p:cNvPr id="11" name="Text Box 3">
            <a:extLst>
              <a:ext uri="{FF2B5EF4-FFF2-40B4-BE49-F238E27FC236}">
                <a16:creationId xmlns:a16="http://schemas.microsoft.com/office/drawing/2014/main" id="{3A91CD16-A088-4B52-BCB8-44923EE00A7F}"/>
              </a:ext>
            </a:extLst>
          </p:cNvPr>
          <p:cNvSpPr txBox="1">
            <a:spLocks noChangeArrowheads="1"/>
          </p:cNvSpPr>
          <p:nvPr/>
        </p:nvSpPr>
        <p:spPr bwMode="auto">
          <a:xfrm>
            <a:off x="441541" y="613296"/>
            <a:ext cx="10654548" cy="40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72000" bIns="36000"/>
          <a:lstStyle>
            <a:lvl1pPr>
              <a:defRPr kumimoji="1" sz="3200">
                <a:solidFill>
                  <a:schemeClr val="bg1"/>
                </a:solidFill>
                <a:latin typeface="Times New Roman" panose="02020603050405020304" pitchFamily="18" charset="0"/>
                <a:ea typeface="宋体" panose="02010600030101010101" pitchFamily="2" charset="-122"/>
              </a:defRPr>
            </a:lvl1pPr>
            <a:lvl2pPr marL="742950" indent="-285750">
              <a:defRPr kumimoji="1" sz="3200">
                <a:solidFill>
                  <a:schemeClr val="bg1"/>
                </a:solidFill>
                <a:latin typeface="Times New Roman" panose="02020603050405020304" pitchFamily="18" charset="0"/>
                <a:ea typeface="宋体" panose="02010600030101010101" pitchFamily="2" charset="-122"/>
              </a:defRPr>
            </a:lvl2pPr>
            <a:lvl3pPr marL="1143000" indent="-228600">
              <a:defRPr kumimoji="1" sz="3200">
                <a:solidFill>
                  <a:schemeClr val="bg1"/>
                </a:solidFill>
                <a:latin typeface="Times New Roman" panose="02020603050405020304" pitchFamily="18" charset="0"/>
                <a:ea typeface="宋体" panose="02010600030101010101" pitchFamily="2" charset="-122"/>
              </a:defRPr>
            </a:lvl3pPr>
            <a:lvl4pPr marL="1600200" indent="-228600">
              <a:defRPr kumimoji="1" sz="3200">
                <a:solidFill>
                  <a:schemeClr val="bg1"/>
                </a:solidFill>
                <a:latin typeface="Times New Roman" panose="02020603050405020304" pitchFamily="18" charset="0"/>
                <a:ea typeface="宋体" panose="02010600030101010101" pitchFamily="2" charset="-122"/>
              </a:defRPr>
            </a:lvl4pPr>
            <a:lvl5pPr marL="2057400" indent="-228600">
              <a:defRPr kumimoji="1"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9pPr>
          </a:lstStyle>
          <a:p>
            <a:pPr marL="457200" indent="-457200">
              <a:lnSpc>
                <a:spcPct val="150000"/>
              </a:lnSpc>
              <a:buFont typeface="Wingdings" panose="05000000000000000000" pitchFamily="2" charset="2"/>
              <a:buChar char="Ø"/>
            </a:pPr>
            <a:r>
              <a:rPr lang="zh-CN" altLang="en-US" sz="2800" dirty="0">
                <a:solidFill>
                  <a:srgbClr val="C00000"/>
                </a:solidFill>
                <a:latin typeface="黑体" panose="02010609060101010101" pitchFamily="49" charset="-122"/>
                <a:ea typeface="黑体" panose="02010609060101010101" pitchFamily="49" charset="-122"/>
              </a:rPr>
              <a:t>区别</a:t>
            </a:r>
            <a:r>
              <a:rPr lang="zh-CN" altLang="en-US" sz="2800" dirty="0">
                <a:solidFill>
                  <a:srgbClr val="C00000"/>
                </a:solidFill>
                <a:latin typeface="微软雅黑" panose="020B0503020204020204" pitchFamily="34" charset="-122"/>
                <a:ea typeface="微软雅黑" panose="020B0503020204020204" pitchFamily="34" charset="-122"/>
              </a:rPr>
              <a:t>：</a:t>
            </a:r>
            <a:endParaRPr lang="en-US" altLang="zh-CN" sz="28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计算机视觉：</a:t>
            </a:r>
            <a:r>
              <a:rPr lang="zh-CN" altLang="en-US" sz="2000" dirty="0">
                <a:solidFill>
                  <a:schemeClr val="tx1"/>
                </a:solidFill>
                <a:latin typeface="微软雅黑" panose="020B0503020204020204" pitchFamily="34" charset="-122"/>
                <a:ea typeface="微软雅黑" panose="020B0503020204020204" pitchFamily="34" charset="-122"/>
              </a:rPr>
              <a:t>“学术研究领域”，通常被归为人工智能的子领域。学术一些，更偏软件</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机器视觉：</a:t>
            </a:r>
            <a:r>
              <a:rPr lang="zh-CN" altLang="en-US" sz="2000" dirty="0">
                <a:solidFill>
                  <a:schemeClr val="tx1"/>
                </a:solidFill>
                <a:latin typeface="微软雅黑" panose="020B0503020204020204" pitchFamily="34" charset="-122"/>
                <a:ea typeface="微软雅黑" panose="020B0503020204020204" pitchFamily="34" charset="-122"/>
              </a:rPr>
              <a:t>软硬件都包括（采集设备，光源，镜头，控制，机构，算法等。），指的是系统，更偏实际应用。</a:t>
            </a:r>
            <a:endParaRPr lang="en-US" altLang="zh-CN" sz="2000" dirty="0">
              <a:solidFill>
                <a:schemeClr val="tx1"/>
              </a:solidFill>
              <a:latin typeface="微软雅黑" panose="020B0503020204020204" pitchFamily="34" charset="-122"/>
              <a:ea typeface="微软雅黑" panose="020B0503020204020204" pitchFamily="34" charset="-122"/>
            </a:endParaRPr>
          </a:p>
          <a:p>
            <a:pPr marL="457200" indent="-457200" algn="l">
              <a:lnSpc>
                <a:spcPct val="150000"/>
              </a:lnSpc>
              <a:buFont typeface="+mj-ea"/>
              <a:buAutoNum type="circleNumDbPlain"/>
            </a:pPr>
            <a:r>
              <a:rPr lang="zh-CN" altLang="en-US" sz="2000" dirty="0">
                <a:solidFill>
                  <a:schemeClr val="tx1"/>
                </a:solidFill>
                <a:latin typeface="微软雅黑" panose="020B0503020204020204" pitchFamily="34" charset="-122"/>
                <a:ea typeface="微软雅黑" panose="020B0503020204020204" pitchFamily="34" charset="-122"/>
              </a:rPr>
              <a:t>指在工厂、装配厂和其他工业环境中使用的自动化成像“系统”。机器视觉系统是一种基于数字图像分析做出决策的计算机。正如在装配线上工作的检验人员通过目视检查零件来判断工艺质量一样，机器视觉系统也使用数码相机和图像处理软件进行类似的检查。</a:t>
            </a:r>
          </a:p>
          <a:p>
            <a:pPr marL="457200" indent="-457200" algn="l">
              <a:lnSpc>
                <a:spcPct val="150000"/>
              </a:lnSpc>
              <a:buFont typeface="+mj-ea"/>
              <a:buAutoNum type="circleNumDbPlain"/>
            </a:pPr>
            <a:r>
              <a:rPr lang="zh-CN" altLang="en-US" sz="2000" dirty="0">
                <a:solidFill>
                  <a:schemeClr val="tx1"/>
                </a:solidFill>
                <a:latin typeface="微软雅黑" panose="020B0503020204020204" pitchFamily="34" charset="-122"/>
                <a:ea typeface="微软雅黑" panose="020B0503020204020204" pitchFamily="34" charset="-122"/>
              </a:rPr>
              <a:t>机器视觉系统使用摄像机来查看图像，然后计算机视觉算法对图像进行处理和解释，然后指示系统中的其他组件对这些数据采取行动。</a:t>
            </a:r>
            <a:endParaRPr lang="en-US" altLang="zh-CN" sz="2000" dirty="0">
              <a:solidFill>
                <a:schemeClr val="tx1"/>
              </a:solidFill>
              <a:latin typeface="微软雅黑" panose="020B0503020204020204" pitchFamily="34" charset="-122"/>
              <a:ea typeface="微软雅黑" panose="020B0503020204020204" pitchFamily="34" charset="-122"/>
            </a:endParaRPr>
          </a:p>
          <a:p>
            <a:pPr algn="l">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383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1323419"/>
            <a:chOff x="13195" y="227902"/>
            <a:chExt cx="5750351" cy="1323419"/>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1323419"/>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计算机视觉、机器视觉与图像处理</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25</a:t>
            </a:fld>
            <a:endParaRPr lang="zh-CN" altLang="en-US" dirty="0"/>
          </a:p>
        </p:txBody>
      </p:sp>
      <p:sp>
        <p:nvSpPr>
          <p:cNvPr id="14" name="文本框 13">
            <a:extLst>
              <a:ext uri="{FF2B5EF4-FFF2-40B4-BE49-F238E27FC236}">
                <a16:creationId xmlns:a16="http://schemas.microsoft.com/office/drawing/2014/main" id="{37B93FC3-626A-46B4-8A05-2A5C59134C2B}"/>
              </a:ext>
            </a:extLst>
          </p:cNvPr>
          <p:cNvSpPr txBox="1"/>
          <p:nvPr/>
        </p:nvSpPr>
        <p:spPr>
          <a:xfrm>
            <a:off x="4292340" y="6439131"/>
            <a:ext cx="6127422" cy="369332"/>
          </a:xfrm>
          <a:prstGeom prst="rect">
            <a:avLst/>
          </a:prstGeom>
          <a:noFill/>
        </p:spPr>
        <p:txBody>
          <a:bodyPr wrap="square">
            <a:spAutoFit/>
          </a:bodyPr>
          <a:lstStyle/>
          <a:p>
            <a:r>
              <a:rPr lang="en-US" altLang="zh-CN" dirty="0"/>
              <a:t>https://blog.csdn.net/woshicver/article/details/105132553</a:t>
            </a:r>
            <a:endParaRPr lang="zh-CN" altLang="en-US" dirty="0"/>
          </a:p>
        </p:txBody>
      </p:sp>
      <p:sp>
        <p:nvSpPr>
          <p:cNvPr id="2" name="矩形 1">
            <a:extLst>
              <a:ext uri="{FF2B5EF4-FFF2-40B4-BE49-F238E27FC236}">
                <a16:creationId xmlns:a16="http://schemas.microsoft.com/office/drawing/2014/main" id="{4306CF10-0794-4EEC-A3CA-A258210BF42B}"/>
              </a:ext>
            </a:extLst>
          </p:cNvPr>
          <p:cNvSpPr/>
          <p:nvPr/>
        </p:nvSpPr>
        <p:spPr>
          <a:xfrm>
            <a:off x="535809" y="1068610"/>
            <a:ext cx="11059160" cy="21930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sz="2400" b="1" dirty="0">
                <a:solidFill>
                  <a:srgbClr val="FFFF00"/>
                </a:solidFill>
              </a:rPr>
              <a:t>计算机视觉：</a:t>
            </a:r>
            <a:r>
              <a:rPr lang="zh-CN" altLang="en-US" sz="2000" b="0" i="0" dirty="0">
                <a:solidFill>
                  <a:schemeClr val="bg1"/>
                </a:solidFill>
                <a:effectLst/>
                <a:latin typeface="-apple-system"/>
              </a:rPr>
              <a:t>自动化图像分析的</a:t>
            </a:r>
            <a:r>
              <a:rPr lang="zh-CN" altLang="en-US" sz="2000" b="1" i="0" dirty="0">
                <a:solidFill>
                  <a:srgbClr val="FFC000"/>
                </a:solidFill>
                <a:effectLst/>
                <a:latin typeface="-apple-system"/>
              </a:rPr>
              <a:t>核心技术</a:t>
            </a:r>
            <a:r>
              <a:rPr lang="zh-CN" altLang="en-US" sz="2000" b="1" i="0" dirty="0">
                <a:solidFill>
                  <a:schemeClr val="bg1"/>
                </a:solidFill>
                <a:effectLst/>
                <a:latin typeface="-apple-system"/>
              </a:rPr>
              <a:t>，计算机视觉</a:t>
            </a:r>
            <a:r>
              <a:rPr lang="zh-CN" altLang="en-US" sz="2000" b="0" i="0" dirty="0">
                <a:solidFill>
                  <a:schemeClr val="bg1"/>
                </a:solidFill>
                <a:effectLst/>
                <a:latin typeface="-apple-system"/>
              </a:rPr>
              <a:t>为</a:t>
            </a:r>
            <a:r>
              <a:rPr lang="zh-CN" altLang="en-US" sz="2000" b="1" i="0" dirty="0">
                <a:solidFill>
                  <a:schemeClr val="bg1"/>
                </a:solidFill>
                <a:effectLst/>
                <a:latin typeface="-apple-system"/>
              </a:rPr>
              <a:t>机器视觉</a:t>
            </a:r>
            <a:r>
              <a:rPr lang="zh-CN" altLang="en-US" sz="2000" b="0" i="0" dirty="0">
                <a:solidFill>
                  <a:schemeClr val="bg1"/>
                </a:solidFill>
                <a:effectLst/>
                <a:latin typeface="-apple-system"/>
              </a:rPr>
              <a:t>提供理论和</a:t>
            </a:r>
            <a:r>
              <a:rPr lang="zh-CN" altLang="en-US" sz="2000" b="1" i="0" dirty="0">
                <a:solidFill>
                  <a:srgbClr val="FFC000"/>
                </a:solidFill>
                <a:effectLst/>
                <a:latin typeface="-apple-system"/>
              </a:rPr>
              <a:t>算法基础</a:t>
            </a:r>
            <a:r>
              <a:rPr lang="zh-CN" altLang="en-US" sz="2000" b="1" i="0" dirty="0">
                <a:solidFill>
                  <a:schemeClr val="bg1"/>
                </a:solidFill>
                <a:effectLst/>
                <a:latin typeface="-apple-system"/>
              </a:rPr>
              <a:t>。</a:t>
            </a:r>
            <a:endParaRPr lang="en-US" altLang="zh-CN" sz="2000" b="1" i="0" dirty="0">
              <a:solidFill>
                <a:srgbClr val="FFC000"/>
              </a:solidFill>
              <a:effectLst/>
              <a:latin typeface="-apple-system"/>
            </a:endParaRPr>
          </a:p>
          <a:p>
            <a:r>
              <a:rPr lang="zh-CN" altLang="en-US" sz="2400" b="1" dirty="0">
                <a:solidFill>
                  <a:srgbClr val="FFFF00"/>
                </a:solidFill>
              </a:rPr>
              <a:t>机器视觉：</a:t>
            </a:r>
            <a:r>
              <a:rPr lang="zh-CN" altLang="en-US" sz="2000" b="0" i="0" dirty="0">
                <a:solidFill>
                  <a:schemeClr val="bg1"/>
                </a:solidFill>
                <a:effectLst/>
                <a:latin typeface="-apple-system"/>
              </a:rPr>
              <a:t>通常指的是结合自动图像分析与其他方法和技术，以提供自动检测和机器人指导在工业应用中的</a:t>
            </a:r>
            <a:r>
              <a:rPr lang="zh-CN" altLang="en-US" sz="2000" dirty="0">
                <a:solidFill>
                  <a:schemeClr val="bg1"/>
                </a:solidFill>
                <a:latin typeface="-apple-system"/>
              </a:rPr>
              <a:t>一个</a:t>
            </a:r>
            <a:r>
              <a:rPr lang="zh-CN" altLang="en-US" sz="2000" b="1" i="0" dirty="0">
                <a:solidFill>
                  <a:srgbClr val="FFC000"/>
                </a:solidFill>
                <a:effectLst/>
                <a:latin typeface="-apple-system"/>
              </a:rPr>
              <a:t>过程</a:t>
            </a:r>
            <a:r>
              <a:rPr lang="zh-CN" altLang="en-US" sz="2000" b="0" i="0" dirty="0">
                <a:solidFill>
                  <a:schemeClr val="bg1"/>
                </a:solidFill>
                <a:effectLst/>
                <a:latin typeface="-apple-system"/>
              </a:rPr>
              <a:t>。</a:t>
            </a:r>
            <a:r>
              <a:rPr lang="zh-CN" altLang="en-US" sz="2000" b="1" i="0" dirty="0">
                <a:solidFill>
                  <a:schemeClr val="bg1"/>
                </a:solidFill>
                <a:effectLst/>
                <a:latin typeface="-apple-system"/>
              </a:rPr>
              <a:t>机器视觉</a:t>
            </a:r>
            <a:r>
              <a:rPr lang="zh-CN" altLang="en-US" sz="2000" b="0" i="0" dirty="0">
                <a:solidFill>
                  <a:schemeClr val="bg1"/>
                </a:solidFill>
                <a:effectLst/>
                <a:latin typeface="-apple-system"/>
              </a:rPr>
              <a:t>是</a:t>
            </a:r>
            <a:r>
              <a:rPr lang="zh-CN" altLang="en-US" sz="2000" b="1" i="0" dirty="0">
                <a:solidFill>
                  <a:schemeClr val="bg1"/>
                </a:solidFill>
                <a:effectLst/>
                <a:latin typeface="-apple-system"/>
              </a:rPr>
              <a:t>计算机视觉</a:t>
            </a:r>
            <a:r>
              <a:rPr lang="zh-CN" altLang="en-US" sz="2000" b="0" i="0" dirty="0">
                <a:solidFill>
                  <a:schemeClr val="bg1"/>
                </a:solidFill>
                <a:effectLst/>
                <a:latin typeface="-apple-system"/>
              </a:rPr>
              <a:t>的</a:t>
            </a:r>
            <a:r>
              <a:rPr lang="zh-CN" altLang="en-US" sz="2000" b="1" i="0" dirty="0">
                <a:solidFill>
                  <a:srgbClr val="FFC000"/>
                </a:solidFill>
                <a:effectLst/>
                <a:latin typeface="-apple-system"/>
              </a:rPr>
              <a:t>工程实现</a:t>
            </a:r>
            <a:r>
              <a:rPr lang="zh-CN" altLang="en-US" sz="2000" b="1" i="0" dirty="0">
                <a:solidFill>
                  <a:schemeClr val="bg1"/>
                </a:solidFill>
                <a:effectLst/>
                <a:latin typeface="-apple-system"/>
              </a:rPr>
              <a:t>。</a:t>
            </a:r>
            <a:endParaRPr lang="en-US" altLang="zh-CN" sz="2000" b="1" i="0" dirty="0">
              <a:solidFill>
                <a:schemeClr val="bg1"/>
              </a:solidFill>
              <a:effectLst/>
              <a:latin typeface="-apple-system"/>
            </a:endParaRPr>
          </a:p>
          <a:p>
            <a:r>
              <a:rPr lang="zh-CN" altLang="en-US" sz="2400" b="1" dirty="0">
                <a:solidFill>
                  <a:srgbClr val="FFFF00"/>
                </a:solidFill>
              </a:rPr>
              <a:t>图像处理：</a:t>
            </a:r>
            <a:r>
              <a:rPr lang="zh-CN" altLang="en-US" sz="2000" b="0" i="0" dirty="0">
                <a:solidFill>
                  <a:schemeClr val="bg1"/>
                </a:solidFill>
                <a:effectLst/>
                <a:latin typeface="-apple-system"/>
              </a:rPr>
              <a:t>是用计算机对图像进行分析，以达到所需结果的技术，又称</a:t>
            </a:r>
            <a:r>
              <a:rPr lang="zh-CN" altLang="en-US" sz="2000" b="1" i="0" dirty="0">
                <a:solidFill>
                  <a:srgbClr val="FFC000"/>
                </a:solidFill>
                <a:effectLst/>
                <a:latin typeface="-apple-system"/>
              </a:rPr>
              <a:t>影像处理</a:t>
            </a:r>
            <a:r>
              <a:rPr lang="zh-CN" altLang="en-US" sz="2000" b="0" i="0" dirty="0">
                <a:solidFill>
                  <a:schemeClr val="bg1"/>
                </a:solidFill>
                <a:effectLst/>
                <a:latin typeface="-apple-system"/>
              </a:rPr>
              <a:t>。</a:t>
            </a:r>
            <a:r>
              <a:rPr lang="zh-CN" altLang="en-US" sz="2000" b="1" i="0" dirty="0">
                <a:solidFill>
                  <a:srgbClr val="FFC000"/>
                </a:solidFill>
                <a:effectLst/>
                <a:latin typeface="-apple-system"/>
              </a:rPr>
              <a:t>图像处理</a:t>
            </a:r>
            <a:r>
              <a:rPr lang="zh-CN" altLang="en-US" sz="2000" b="1" i="0" dirty="0">
                <a:solidFill>
                  <a:schemeClr val="bg1"/>
                </a:solidFill>
                <a:effectLst/>
                <a:latin typeface="-apple-system"/>
              </a:rPr>
              <a:t>技术</a:t>
            </a:r>
            <a:r>
              <a:rPr lang="zh-CN" altLang="en-US" sz="2000" b="0" i="0" dirty="0">
                <a:solidFill>
                  <a:schemeClr val="bg1"/>
                </a:solidFill>
                <a:effectLst/>
                <a:latin typeface="-apple-system"/>
              </a:rPr>
              <a:t>一般包括图像压缩，增强和复原，匹配、描述和识别</a:t>
            </a:r>
            <a:r>
              <a:rPr lang="en-US" altLang="zh-CN" sz="2000" b="0" i="0" dirty="0">
                <a:solidFill>
                  <a:schemeClr val="bg1"/>
                </a:solidFill>
                <a:effectLst/>
                <a:latin typeface="-apple-system"/>
              </a:rPr>
              <a:t>3</a:t>
            </a:r>
            <a:r>
              <a:rPr lang="zh-CN" altLang="en-US" sz="2000" b="0" i="0" dirty="0">
                <a:solidFill>
                  <a:schemeClr val="bg1"/>
                </a:solidFill>
                <a:effectLst/>
                <a:latin typeface="-apple-system"/>
              </a:rPr>
              <a:t>个部分。</a:t>
            </a:r>
            <a:endParaRPr lang="zh-CN" altLang="en-US" sz="2000" dirty="0">
              <a:solidFill>
                <a:schemeClr val="bg1"/>
              </a:solidFill>
            </a:endParaRPr>
          </a:p>
        </p:txBody>
      </p:sp>
      <p:sp>
        <p:nvSpPr>
          <p:cNvPr id="3" name="箭头: 右 2">
            <a:extLst>
              <a:ext uri="{FF2B5EF4-FFF2-40B4-BE49-F238E27FC236}">
                <a16:creationId xmlns:a16="http://schemas.microsoft.com/office/drawing/2014/main" id="{5A33C26E-5D87-49AE-85AC-E3182B92D447}"/>
              </a:ext>
            </a:extLst>
          </p:cNvPr>
          <p:cNvSpPr/>
          <p:nvPr/>
        </p:nvSpPr>
        <p:spPr>
          <a:xfrm>
            <a:off x="267904" y="3354250"/>
            <a:ext cx="2117266" cy="107551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dirty="0"/>
              <a:t>视觉系统</a:t>
            </a:r>
          </a:p>
        </p:txBody>
      </p:sp>
      <p:sp>
        <p:nvSpPr>
          <p:cNvPr id="13" name="文本框 12">
            <a:extLst>
              <a:ext uri="{FF2B5EF4-FFF2-40B4-BE49-F238E27FC236}">
                <a16:creationId xmlns:a16="http://schemas.microsoft.com/office/drawing/2014/main" id="{F3329F46-4708-4AB1-A934-83A4FBE033D8}"/>
              </a:ext>
            </a:extLst>
          </p:cNvPr>
          <p:cNvSpPr txBox="1"/>
          <p:nvPr/>
        </p:nvSpPr>
        <p:spPr>
          <a:xfrm>
            <a:off x="2483177" y="3589054"/>
            <a:ext cx="9111791" cy="2523768"/>
          </a:xfrm>
          <a:prstGeom prst="rect">
            <a:avLst/>
          </a:prstGeom>
          <a:noFill/>
        </p:spPr>
        <p:txBody>
          <a:bodyPr wrap="square">
            <a:spAutoFit/>
          </a:bodyPr>
          <a:lstStyle/>
          <a:p>
            <a:pPr algn="l"/>
            <a:r>
              <a:rPr lang="zh-CN" altLang="en-US" sz="2800" b="0" i="0" dirty="0">
                <a:solidFill>
                  <a:schemeClr val="accent4"/>
                </a:solidFill>
                <a:effectLst/>
                <a:latin typeface="黑体" panose="02010609060101010101" pitchFamily="49" charset="-122"/>
                <a:ea typeface="黑体" panose="02010609060101010101" pitchFamily="49" charset="-122"/>
              </a:rPr>
              <a:t>简单的机器视觉系统包含以下组件</a:t>
            </a:r>
            <a:r>
              <a:rPr lang="en-US" altLang="zh-CN" sz="2800" b="0" i="0" dirty="0">
                <a:solidFill>
                  <a:schemeClr val="accent4"/>
                </a:solidFill>
                <a:effectLst/>
                <a:latin typeface="黑体" panose="02010609060101010101" pitchFamily="49" charset="-122"/>
                <a:ea typeface="黑体" panose="02010609060101010101" pitchFamily="49" charset="-122"/>
              </a:rPr>
              <a:t>:</a:t>
            </a:r>
          </a:p>
          <a:p>
            <a:pPr marL="342900" indent="-342900" algn="l">
              <a:buFont typeface="+mj-ea"/>
              <a:buAutoNum type="circleNumDbPlain"/>
            </a:pPr>
            <a:r>
              <a:rPr lang="zh-CN" altLang="en-US" b="0" i="0" dirty="0">
                <a:solidFill>
                  <a:srgbClr val="4D4D4D"/>
                </a:solidFill>
                <a:effectLst/>
                <a:latin typeface="-apple-system"/>
              </a:rPr>
              <a:t>一个光学传感器</a:t>
            </a:r>
          </a:p>
          <a:p>
            <a:pPr marL="342900" indent="-342900" algn="l">
              <a:buFont typeface="+mj-ea"/>
              <a:buAutoNum type="circleNumDbPlain"/>
            </a:pPr>
            <a:r>
              <a:rPr lang="zh-CN" altLang="en-US" b="0" i="0" dirty="0">
                <a:solidFill>
                  <a:srgbClr val="4D4D4D"/>
                </a:solidFill>
                <a:effectLst/>
                <a:latin typeface="-apple-system"/>
              </a:rPr>
              <a:t>黑白相机</a:t>
            </a:r>
          </a:p>
          <a:p>
            <a:pPr marL="342900" indent="-342900" algn="l">
              <a:buFont typeface="+mj-ea"/>
              <a:buAutoNum type="circleNumDbPlain"/>
            </a:pPr>
            <a:r>
              <a:rPr lang="zh-CN" altLang="en-US" b="0" i="0" dirty="0">
                <a:solidFill>
                  <a:srgbClr val="4D4D4D"/>
                </a:solidFill>
                <a:effectLst/>
                <a:latin typeface="-apple-system"/>
              </a:rPr>
              <a:t>照明（确保图像清晰）</a:t>
            </a:r>
          </a:p>
          <a:p>
            <a:pPr marL="342900" indent="-342900" algn="l">
              <a:buFont typeface="+mj-ea"/>
              <a:buAutoNum type="circleNumDbPlain"/>
            </a:pPr>
            <a:r>
              <a:rPr lang="zh-CN" altLang="en-US" b="0" i="0" dirty="0">
                <a:solidFill>
                  <a:srgbClr val="4D4D4D"/>
                </a:solidFill>
                <a:effectLst/>
                <a:latin typeface="-apple-system"/>
              </a:rPr>
              <a:t>帧捕获器（计算机摄像头接口卡）</a:t>
            </a:r>
          </a:p>
          <a:p>
            <a:pPr marL="342900" indent="-342900" algn="l">
              <a:buFont typeface="+mj-ea"/>
              <a:buAutoNum type="circleNumDbPlain"/>
            </a:pPr>
            <a:r>
              <a:rPr lang="zh-CN" altLang="en-US" b="0" i="0" dirty="0">
                <a:solidFill>
                  <a:srgbClr val="4D4D4D"/>
                </a:solidFill>
                <a:effectLst/>
                <a:latin typeface="-apple-system"/>
              </a:rPr>
              <a:t>图像处理的计算机软件（用于图像的分析和处理，根据所分析图像的性质，可以使用模式匹配或其他算法）</a:t>
            </a:r>
          </a:p>
          <a:p>
            <a:pPr marL="342900" indent="-342900" algn="l">
              <a:buFont typeface="+mj-ea"/>
              <a:buAutoNum type="circleNumDbPlain"/>
            </a:pPr>
            <a:r>
              <a:rPr lang="zh-CN" altLang="en-US" b="0" i="0" dirty="0">
                <a:solidFill>
                  <a:srgbClr val="4D4D4D"/>
                </a:solidFill>
                <a:effectLst/>
                <a:latin typeface="-apple-system"/>
              </a:rPr>
              <a:t>数字信号硬件或用于报告结果的网络连接</a:t>
            </a:r>
          </a:p>
        </p:txBody>
      </p:sp>
    </p:spTree>
    <p:extLst>
      <p:ext uri="{BB962C8B-B14F-4D97-AF65-F5344CB8AC3E}">
        <p14:creationId xmlns:p14="http://schemas.microsoft.com/office/powerpoint/2010/main" val="137176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5750351"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主要研究内容</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26</a:t>
            </a:fld>
            <a:endParaRPr lang="zh-CN" altLang="en-US" dirty="0"/>
          </a:p>
        </p:txBody>
      </p:sp>
      <p:pic>
        <p:nvPicPr>
          <p:cNvPr id="3" name="图片 2">
            <a:extLst>
              <a:ext uri="{FF2B5EF4-FFF2-40B4-BE49-F238E27FC236}">
                <a16:creationId xmlns:a16="http://schemas.microsoft.com/office/drawing/2014/main" id="{CCE5CFD1-0B0A-4E80-B754-413FE48D4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020" y="869982"/>
            <a:ext cx="9579522" cy="5883485"/>
          </a:xfrm>
          <a:prstGeom prst="rect">
            <a:avLst/>
          </a:prstGeom>
        </p:spPr>
      </p:pic>
    </p:spTree>
    <p:extLst>
      <p:ext uri="{BB962C8B-B14F-4D97-AF65-F5344CB8AC3E}">
        <p14:creationId xmlns:p14="http://schemas.microsoft.com/office/powerpoint/2010/main" val="3121782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主要研究内容</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27</a:t>
            </a:fld>
            <a:endParaRPr lang="zh-CN" altLang="en-US" dirty="0"/>
          </a:p>
        </p:txBody>
      </p:sp>
      <p:pic>
        <p:nvPicPr>
          <p:cNvPr id="5" name="图片 4">
            <a:extLst>
              <a:ext uri="{FF2B5EF4-FFF2-40B4-BE49-F238E27FC236}">
                <a16:creationId xmlns:a16="http://schemas.microsoft.com/office/drawing/2014/main" id="{A1F5D589-4194-443E-9E7B-0D79171CD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0705" y="859503"/>
            <a:ext cx="6901002" cy="5746527"/>
          </a:xfrm>
          <a:prstGeom prst="rect">
            <a:avLst/>
          </a:prstGeom>
        </p:spPr>
      </p:pic>
    </p:spTree>
    <p:extLst>
      <p:ext uri="{BB962C8B-B14F-4D97-AF65-F5344CB8AC3E}">
        <p14:creationId xmlns:p14="http://schemas.microsoft.com/office/powerpoint/2010/main" val="3233674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主要研究内容</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28</a:t>
            </a:fld>
            <a:endParaRPr lang="zh-CN" altLang="en-US" dirty="0"/>
          </a:p>
        </p:txBody>
      </p:sp>
      <p:pic>
        <p:nvPicPr>
          <p:cNvPr id="3" name="图片 2">
            <a:extLst>
              <a:ext uri="{FF2B5EF4-FFF2-40B4-BE49-F238E27FC236}">
                <a16:creationId xmlns:a16="http://schemas.microsoft.com/office/drawing/2014/main" id="{41ED410A-3B3E-4C7B-BEE3-1F983BEAD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1605" y="731382"/>
            <a:ext cx="5869257" cy="5734435"/>
          </a:xfrm>
          <a:prstGeom prst="rect">
            <a:avLst/>
          </a:prstGeom>
        </p:spPr>
      </p:pic>
    </p:spTree>
    <p:extLst>
      <p:ext uri="{BB962C8B-B14F-4D97-AF65-F5344CB8AC3E}">
        <p14:creationId xmlns:p14="http://schemas.microsoft.com/office/powerpoint/2010/main" val="159197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主要研究内容</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29</a:t>
            </a:fld>
            <a:endParaRPr lang="zh-CN" altLang="en-US" dirty="0"/>
          </a:p>
        </p:txBody>
      </p:sp>
      <p:pic>
        <p:nvPicPr>
          <p:cNvPr id="4" name="图片 3">
            <a:extLst>
              <a:ext uri="{FF2B5EF4-FFF2-40B4-BE49-F238E27FC236}">
                <a16:creationId xmlns:a16="http://schemas.microsoft.com/office/drawing/2014/main" id="{9D774C87-1438-467E-AA34-B54F958D1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24" y="894899"/>
            <a:ext cx="11097052" cy="5332699"/>
          </a:xfrm>
          <a:prstGeom prst="rect">
            <a:avLst/>
          </a:prstGeom>
        </p:spPr>
      </p:pic>
    </p:spTree>
    <p:extLst>
      <p:ext uri="{BB962C8B-B14F-4D97-AF65-F5344CB8AC3E}">
        <p14:creationId xmlns:p14="http://schemas.microsoft.com/office/powerpoint/2010/main" val="90457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3057524" cy="717714"/>
            <a:chOff x="13195" y="227902"/>
            <a:chExt cx="3057524"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2286785"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背景</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pic>
        <p:nvPicPr>
          <p:cNvPr id="7" name="图片 6">
            <a:extLst>
              <a:ext uri="{FF2B5EF4-FFF2-40B4-BE49-F238E27FC236}">
                <a16:creationId xmlns:a16="http://schemas.microsoft.com/office/drawing/2014/main" id="{25367A88-1DDA-4248-B554-18872F6DD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220" y="746998"/>
            <a:ext cx="10226411" cy="5364004"/>
          </a:xfrm>
          <a:prstGeom prst="rect">
            <a:avLst/>
          </a:prstGeom>
        </p:spPr>
      </p:pic>
      <p:sp>
        <p:nvSpPr>
          <p:cNvPr id="8" name="文本框 7">
            <a:extLst>
              <a:ext uri="{FF2B5EF4-FFF2-40B4-BE49-F238E27FC236}">
                <a16:creationId xmlns:a16="http://schemas.microsoft.com/office/drawing/2014/main" id="{4A1AA4FA-BC50-40B6-B8DF-C12BCD2BBF03}"/>
              </a:ext>
            </a:extLst>
          </p:cNvPr>
          <p:cNvSpPr txBox="1"/>
          <p:nvPr/>
        </p:nvSpPr>
        <p:spPr>
          <a:xfrm flipH="1">
            <a:off x="4564145" y="6171684"/>
            <a:ext cx="3063710" cy="369332"/>
          </a:xfrm>
          <a:prstGeom prst="rect">
            <a:avLst/>
          </a:prstGeom>
          <a:noFill/>
        </p:spPr>
        <p:txBody>
          <a:bodyPr wrap="square" rtlCol="0">
            <a:spAutoFit/>
          </a:bodyPr>
          <a:lstStyle/>
          <a:p>
            <a:r>
              <a:rPr lang="en-US" altLang="zh-CN" dirty="0"/>
              <a:t>Source</a:t>
            </a:r>
            <a:r>
              <a:rPr lang="zh-CN" altLang="en-US" dirty="0"/>
              <a:t>：</a:t>
            </a:r>
            <a:r>
              <a:rPr lang="en-US" altLang="zh-CN" dirty="0"/>
              <a:t>Juan Carlos </a:t>
            </a:r>
            <a:r>
              <a:rPr lang="en-US" altLang="zh-CN" dirty="0" err="1"/>
              <a:t>Niebles</a:t>
            </a:r>
            <a:endParaRPr lang="zh-CN" altLang="en-US" dirty="0"/>
          </a:p>
        </p:txBody>
      </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3</a:t>
            </a:fld>
            <a:endParaRPr lang="zh-CN" altLang="en-US" dirty="0"/>
          </a:p>
        </p:txBody>
      </p:sp>
    </p:spTree>
    <p:extLst>
      <p:ext uri="{BB962C8B-B14F-4D97-AF65-F5344CB8AC3E}">
        <p14:creationId xmlns:p14="http://schemas.microsoft.com/office/powerpoint/2010/main" val="1844080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主要研究内容</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30</a:t>
            </a:fld>
            <a:endParaRPr lang="zh-CN" altLang="en-US" dirty="0"/>
          </a:p>
        </p:txBody>
      </p:sp>
      <p:pic>
        <p:nvPicPr>
          <p:cNvPr id="3" name="图片 2">
            <a:extLst>
              <a:ext uri="{FF2B5EF4-FFF2-40B4-BE49-F238E27FC236}">
                <a16:creationId xmlns:a16="http://schemas.microsoft.com/office/drawing/2014/main" id="{010D55A6-B839-4450-83D9-A7128F49E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922" y="895962"/>
            <a:ext cx="9412911" cy="5435744"/>
          </a:xfrm>
          <a:prstGeom prst="rect">
            <a:avLst/>
          </a:prstGeom>
        </p:spPr>
      </p:pic>
    </p:spTree>
    <p:extLst>
      <p:ext uri="{BB962C8B-B14F-4D97-AF65-F5344CB8AC3E}">
        <p14:creationId xmlns:p14="http://schemas.microsoft.com/office/powerpoint/2010/main" val="3739102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主要研究内容</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31</a:t>
            </a:fld>
            <a:endParaRPr lang="zh-CN" altLang="en-US" dirty="0"/>
          </a:p>
        </p:txBody>
      </p:sp>
      <p:pic>
        <p:nvPicPr>
          <p:cNvPr id="3" name="图片 2">
            <a:extLst>
              <a:ext uri="{FF2B5EF4-FFF2-40B4-BE49-F238E27FC236}">
                <a16:creationId xmlns:a16="http://schemas.microsoft.com/office/drawing/2014/main" id="{29B46D59-6749-4234-81E3-5197BC7FF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459" y="880575"/>
            <a:ext cx="10344785" cy="5563508"/>
          </a:xfrm>
          <a:prstGeom prst="rect">
            <a:avLst/>
          </a:prstGeom>
        </p:spPr>
      </p:pic>
    </p:spTree>
    <p:extLst>
      <p:ext uri="{BB962C8B-B14F-4D97-AF65-F5344CB8AC3E}">
        <p14:creationId xmlns:p14="http://schemas.microsoft.com/office/powerpoint/2010/main" val="134863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主要研究内容</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32</a:t>
            </a:fld>
            <a:endParaRPr lang="zh-CN" altLang="en-US" dirty="0"/>
          </a:p>
        </p:txBody>
      </p:sp>
      <p:pic>
        <p:nvPicPr>
          <p:cNvPr id="4" name="图片 3">
            <a:extLst>
              <a:ext uri="{FF2B5EF4-FFF2-40B4-BE49-F238E27FC236}">
                <a16:creationId xmlns:a16="http://schemas.microsoft.com/office/drawing/2014/main" id="{9F9D8B19-B60E-4DA1-ABA7-72571D435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490" y="733883"/>
            <a:ext cx="9451020" cy="5867362"/>
          </a:xfrm>
          <a:prstGeom prst="rect">
            <a:avLst/>
          </a:prstGeom>
        </p:spPr>
      </p:pic>
    </p:spTree>
    <p:extLst>
      <p:ext uri="{BB962C8B-B14F-4D97-AF65-F5344CB8AC3E}">
        <p14:creationId xmlns:p14="http://schemas.microsoft.com/office/powerpoint/2010/main" val="3089731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主要研究内容</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33</a:t>
            </a:fld>
            <a:endParaRPr lang="zh-CN" altLang="en-US" dirty="0"/>
          </a:p>
        </p:txBody>
      </p:sp>
      <p:pic>
        <p:nvPicPr>
          <p:cNvPr id="4" name="图片 3">
            <a:extLst>
              <a:ext uri="{FF2B5EF4-FFF2-40B4-BE49-F238E27FC236}">
                <a16:creationId xmlns:a16="http://schemas.microsoft.com/office/drawing/2014/main" id="{4C31C9F8-97AA-4FFD-91AB-A9B101AF4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812" y="731382"/>
            <a:ext cx="10030731" cy="5956600"/>
          </a:xfrm>
          <a:prstGeom prst="rect">
            <a:avLst/>
          </a:prstGeom>
        </p:spPr>
      </p:pic>
    </p:spTree>
    <p:extLst>
      <p:ext uri="{BB962C8B-B14F-4D97-AF65-F5344CB8AC3E}">
        <p14:creationId xmlns:p14="http://schemas.microsoft.com/office/powerpoint/2010/main" val="1971048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发展概况</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34</a:t>
            </a:fld>
            <a:endParaRPr lang="zh-CN" altLang="en-US" dirty="0"/>
          </a:p>
        </p:txBody>
      </p:sp>
      <p:pic>
        <p:nvPicPr>
          <p:cNvPr id="5" name="图片 4">
            <a:extLst>
              <a:ext uri="{FF2B5EF4-FFF2-40B4-BE49-F238E27FC236}">
                <a16:creationId xmlns:a16="http://schemas.microsoft.com/office/drawing/2014/main" id="{CF59B14A-F213-46C0-A08A-3FE492EC2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919" y="1497444"/>
            <a:ext cx="4925112" cy="3572374"/>
          </a:xfrm>
          <a:prstGeom prst="rect">
            <a:avLst/>
          </a:prstGeom>
        </p:spPr>
      </p:pic>
      <p:pic>
        <p:nvPicPr>
          <p:cNvPr id="7" name="图片 6">
            <a:extLst>
              <a:ext uri="{FF2B5EF4-FFF2-40B4-BE49-F238E27FC236}">
                <a16:creationId xmlns:a16="http://schemas.microsoft.com/office/drawing/2014/main" id="{F1F8024A-EB9E-4459-BEA4-8A8CA2EEF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367" y="1014207"/>
            <a:ext cx="3086531" cy="390580"/>
          </a:xfrm>
          <a:prstGeom prst="rect">
            <a:avLst/>
          </a:prstGeom>
        </p:spPr>
      </p:pic>
      <p:pic>
        <p:nvPicPr>
          <p:cNvPr id="10" name="图片 9">
            <a:extLst>
              <a:ext uri="{FF2B5EF4-FFF2-40B4-BE49-F238E27FC236}">
                <a16:creationId xmlns:a16="http://schemas.microsoft.com/office/drawing/2014/main" id="{2CE8D8C2-7DF6-4FB2-8F7F-5BEF5A11B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944" y="1497444"/>
            <a:ext cx="2505425" cy="3429479"/>
          </a:xfrm>
          <a:prstGeom prst="rect">
            <a:avLst/>
          </a:prstGeom>
        </p:spPr>
      </p:pic>
      <p:pic>
        <p:nvPicPr>
          <p:cNvPr id="12" name="图片 11">
            <a:extLst>
              <a:ext uri="{FF2B5EF4-FFF2-40B4-BE49-F238E27FC236}">
                <a16:creationId xmlns:a16="http://schemas.microsoft.com/office/drawing/2014/main" id="{B7580EA7-1E35-42DC-AE4F-57378183D1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1581" y="1497444"/>
            <a:ext cx="3077004" cy="3153215"/>
          </a:xfrm>
          <a:prstGeom prst="rect">
            <a:avLst/>
          </a:prstGeom>
        </p:spPr>
      </p:pic>
      <p:sp>
        <p:nvSpPr>
          <p:cNvPr id="13" name="文本框 12">
            <a:extLst>
              <a:ext uri="{FF2B5EF4-FFF2-40B4-BE49-F238E27FC236}">
                <a16:creationId xmlns:a16="http://schemas.microsoft.com/office/drawing/2014/main" id="{99405D10-3ECC-44FE-9FB5-F14E36FFBFDF}"/>
              </a:ext>
            </a:extLst>
          </p:cNvPr>
          <p:cNvSpPr txBox="1"/>
          <p:nvPr/>
        </p:nvSpPr>
        <p:spPr>
          <a:xfrm>
            <a:off x="1508289" y="5722070"/>
            <a:ext cx="9049732" cy="584775"/>
          </a:xfrm>
          <a:prstGeom prst="rect">
            <a:avLst/>
          </a:prstGeom>
          <a:noFill/>
        </p:spPr>
        <p:txBody>
          <a:bodyPr wrap="square" rtlCol="0">
            <a:spAutoFit/>
          </a:bodyPr>
          <a:lstStyle/>
          <a:p>
            <a:r>
              <a:rPr lang="zh-CN" altLang="en-US" sz="3200" dirty="0">
                <a:solidFill>
                  <a:srgbClr val="C00000"/>
                </a:solidFill>
                <a:latin typeface="黑体" panose="02010609060101010101" pitchFamily="49" charset="-122"/>
                <a:ea typeface="黑体" panose="02010609060101010101" pitchFamily="49" charset="-122"/>
              </a:rPr>
              <a:t>视觉研究起源：人类研究视觉系统迈出的第一步！</a:t>
            </a:r>
          </a:p>
        </p:txBody>
      </p:sp>
    </p:spTree>
    <p:extLst>
      <p:ext uri="{BB962C8B-B14F-4D97-AF65-F5344CB8AC3E}">
        <p14:creationId xmlns:p14="http://schemas.microsoft.com/office/powerpoint/2010/main" val="229697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发展概况</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35</a:t>
            </a:fld>
            <a:endParaRPr lang="zh-CN" altLang="en-US" dirty="0"/>
          </a:p>
        </p:txBody>
      </p:sp>
      <p:pic>
        <p:nvPicPr>
          <p:cNvPr id="3" name="图片 2">
            <a:extLst>
              <a:ext uri="{FF2B5EF4-FFF2-40B4-BE49-F238E27FC236}">
                <a16:creationId xmlns:a16="http://schemas.microsoft.com/office/drawing/2014/main" id="{86617DDE-885D-4E6B-9EE9-EEFF5F9DDF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809" y="961534"/>
            <a:ext cx="10948312" cy="4567683"/>
          </a:xfrm>
          <a:prstGeom prst="rect">
            <a:avLst/>
          </a:prstGeom>
        </p:spPr>
      </p:pic>
    </p:spTree>
    <p:extLst>
      <p:ext uri="{BB962C8B-B14F-4D97-AF65-F5344CB8AC3E}">
        <p14:creationId xmlns:p14="http://schemas.microsoft.com/office/powerpoint/2010/main" val="1896462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发展概况</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36</a:t>
            </a:fld>
            <a:endParaRPr lang="zh-CN" altLang="en-US" dirty="0"/>
          </a:p>
        </p:txBody>
      </p:sp>
      <p:pic>
        <p:nvPicPr>
          <p:cNvPr id="4" name="图片 3">
            <a:extLst>
              <a:ext uri="{FF2B5EF4-FFF2-40B4-BE49-F238E27FC236}">
                <a16:creationId xmlns:a16="http://schemas.microsoft.com/office/drawing/2014/main" id="{4A864E2F-15EE-483A-A771-FDCD11E1E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026" y="1254865"/>
            <a:ext cx="9596487" cy="5284047"/>
          </a:xfrm>
          <a:prstGeom prst="rect">
            <a:avLst/>
          </a:prstGeom>
        </p:spPr>
      </p:pic>
    </p:spTree>
    <p:extLst>
      <p:ext uri="{BB962C8B-B14F-4D97-AF65-F5344CB8AC3E}">
        <p14:creationId xmlns:p14="http://schemas.microsoft.com/office/powerpoint/2010/main" val="742209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发展概况</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37</a:t>
            </a:fld>
            <a:endParaRPr lang="zh-CN" altLang="en-US" dirty="0"/>
          </a:p>
        </p:txBody>
      </p:sp>
      <p:pic>
        <p:nvPicPr>
          <p:cNvPr id="3" name="图片 2">
            <a:extLst>
              <a:ext uri="{FF2B5EF4-FFF2-40B4-BE49-F238E27FC236}">
                <a16:creationId xmlns:a16="http://schemas.microsoft.com/office/drawing/2014/main" id="{B25B25E6-B0EC-4D08-AEB1-FD07386D5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646" y="998899"/>
            <a:ext cx="10331777" cy="5651505"/>
          </a:xfrm>
          <a:prstGeom prst="rect">
            <a:avLst/>
          </a:prstGeom>
        </p:spPr>
      </p:pic>
    </p:spTree>
    <p:extLst>
      <p:ext uri="{BB962C8B-B14F-4D97-AF65-F5344CB8AC3E}">
        <p14:creationId xmlns:p14="http://schemas.microsoft.com/office/powerpoint/2010/main" val="1210119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发展概况</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38</a:t>
            </a:fld>
            <a:endParaRPr lang="zh-CN" altLang="en-US" dirty="0"/>
          </a:p>
        </p:txBody>
      </p:sp>
      <p:pic>
        <p:nvPicPr>
          <p:cNvPr id="4" name="图片 3">
            <a:extLst>
              <a:ext uri="{FF2B5EF4-FFF2-40B4-BE49-F238E27FC236}">
                <a16:creationId xmlns:a16="http://schemas.microsoft.com/office/drawing/2014/main" id="{BD051905-2878-4E76-BBF6-3BD0B3BAA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04" y="971852"/>
            <a:ext cx="9490341" cy="5749623"/>
          </a:xfrm>
          <a:prstGeom prst="rect">
            <a:avLst/>
          </a:prstGeom>
        </p:spPr>
      </p:pic>
    </p:spTree>
    <p:extLst>
      <p:ext uri="{BB962C8B-B14F-4D97-AF65-F5344CB8AC3E}">
        <p14:creationId xmlns:p14="http://schemas.microsoft.com/office/powerpoint/2010/main" val="399393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研究进展</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39</a:t>
            </a:fld>
            <a:endParaRPr lang="zh-CN" altLang="en-US" dirty="0"/>
          </a:p>
        </p:txBody>
      </p:sp>
      <p:pic>
        <p:nvPicPr>
          <p:cNvPr id="4" name="图片 3">
            <a:extLst>
              <a:ext uri="{FF2B5EF4-FFF2-40B4-BE49-F238E27FC236}">
                <a16:creationId xmlns:a16="http://schemas.microsoft.com/office/drawing/2014/main" id="{70D4239C-300C-4779-8B37-256F15DE80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6849" y="1739215"/>
            <a:ext cx="7058301" cy="4723224"/>
          </a:xfrm>
          <a:prstGeom prst="rect">
            <a:avLst/>
          </a:prstGeom>
        </p:spPr>
      </p:pic>
      <p:sp>
        <p:nvSpPr>
          <p:cNvPr id="5" name="箭头: 右 4">
            <a:extLst>
              <a:ext uri="{FF2B5EF4-FFF2-40B4-BE49-F238E27FC236}">
                <a16:creationId xmlns:a16="http://schemas.microsoft.com/office/drawing/2014/main" id="{18168FB6-066C-4D95-AB0B-834797C50116}"/>
              </a:ext>
            </a:extLst>
          </p:cNvPr>
          <p:cNvSpPr/>
          <p:nvPr/>
        </p:nvSpPr>
        <p:spPr>
          <a:xfrm>
            <a:off x="631595" y="935114"/>
            <a:ext cx="16119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动画产业</a:t>
            </a:r>
          </a:p>
        </p:txBody>
      </p:sp>
    </p:spTree>
    <p:extLst>
      <p:ext uri="{BB962C8B-B14F-4D97-AF65-F5344CB8AC3E}">
        <p14:creationId xmlns:p14="http://schemas.microsoft.com/office/powerpoint/2010/main" val="36434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3057524" cy="717714"/>
            <a:chOff x="13195" y="227902"/>
            <a:chExt cx="3057524"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2286785"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背景</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8" name="文本框 7">
            <a:extLst>
              <a:ext uri="{FF2B5EF4-FFF2-40B4-BE49-F238E27FC236}">
                <a16:creationId xmlns:a16="http://schemas.microsoft.com/office/drawing/2014/main" id="{4A1AA4FA-BC50-40B6-B8DF-C12BCD2BBF03}"/>
              </a:ext>
            </a:extLst>
          </p:cNvPr>
          <p:cNvSpPr txBox="1"/>
          <p:nvPr/>
        </p:nvSpPr>
        <p:spPr>
          <a:xfrm flipH="1">
            <a:off x="770739" y="828324"/>
            <a:ext cx="4376296" cy="369332"/>
          </a:xfrm>
          <a:prstGeom prst="rect">
            <a:avLst/>
          </a:prstGeom>
          <a:noFill/>
        </p:spPr>
        <p:txBody>
          <a:bodyPr wrap="square" rtlCol="0">
            <a:spAutoFit/>
          </a:bodyPr>
          <a:lstStyle/>
          <a:p>
            <a:r>
              <a:rPr lang="zh-CN" altLang="en-US" dirty="0"/>
              <a:t>图片的信息量有多大？</a:t>
            </a:r>
            <a:r>
              <a:rPr lang="en-US" altLang="zh-CN" dirty="0"/>
              <a:t>100</a:t>
            </a:r>
            <a:r>
              <a:rPr lang="zh-CN" altLang="en-US" dirty="0"/>
              <a:t>个词</a:t>
            </a:r>
          </a:p>
        </p:txBody>
      </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4</a:t>
            </a:fld>
            <a:endParaRPr lang="zh-CN" altLang="en-US" dirty="0"/>
          </a:p>
        </p:txBody>
      </p:sp>
      <p:pic>
        <p:nvPicPr>
          <p:cNvPr id="3" name="图片 2">
            <a:extLst>
              <a:ext uri="{FF2B5EF4-FFF2-40B4-BE49-F238E27FC236}">
                <a16:creationId xmlns:a16="http://schemas.microsoft.com/office/drawing/2014/main" id="{88F6B240-2B37-484A-AFAE-D03750ACB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5415" y="1197656"/>
            <a:ext cx="8021169" cy="5315692"/>
          </a:xfrm>
          <a:prstGeom prst="rect">
            <a:avLst/>
          </a:prstGeom>
        </p:spPr>
      </p:pic>
    </p:spTree>
    <p:extLst>
      <p:ext uri="{BB962C8B-B14F-4D97-AF65-F5344CB8AC3E}">
        <p14:creationId xmlns:p14="http://schemas.microsoft.com/office/powerpoint/2010/main" val="2739928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研究进展</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40</a:t>
            </a:fld>
            <a:endParaRPr lang="zh-CN" altLang="en-US" dirty="0"/>
          </a:p>
        </p:txBody>
      </p:sp>
      <p:sp>
        <p:nvSpPr>
          <p:cNvPr id="5" name="箭头: 右 4">
            <a:extLst>
              <a:ext uri="{FF2B5EF4-FFF2-40B4-BE49-F238E27FC236}">
                <a16:creationId xmlns:a16="http://schemas.microsoft.com/office/drawing/2014/main" id="{18168FB6-066C-4D95-AB0B-834797C50116}"/>
              </a:ext>
            </a:extLst>
          </p:cNvPr>
          <p:cNvSpPr/>
          <p:nvPr/>
        </p:nvSpPr>
        <p:spPr>
          <a:xfrm>
            <a:off x="631595" y="935114"/>
            <a:ext cx="16119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三维建模</a:t>
            </a:r>
          </a:p>
        </p:txBody>
      </p:sp>
      <p:pic>
        <p:nvPicPr>
          <p:cNvPr id="3" name="图片 2">
            <a:extLst>
              <a:ext uri="{FF2B5EF4-FFF2-40B4-BE49-F238E27FC236}">
                <a16:creationId xmlns:a16="http://schemas.microsoft.com/office/drawing/2014/main" id="{C880BE65-CF2E-45C4-9D78-4A968CDEB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04" y="2152387"/>
            <a:ext cx="7838834" cy="3818469"/>
          </a:xfrm>
          <a:prstGeom prst="rect">
            <a:avLst/>
          </a:prstGeom>
        </p:spPr>
      </p:pic>
      <p:pic>
        <p:nvPicPr>
          <p:cNvPr id="7" name="图片 6">
            <a:extLst>
              <a:ext uri="{FF2B5EF4-FFF2-40B4-BE49-F238E27FC236}">
                <a16:creationId xmlns:a16="http://schemas.microsoft.com/office/drawing/2014/main" id="{C38225CC-A2DA-486C-A8FB-BD8AF6848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886" y="1255476"/>
            <a:ext cx="3305636" cy="1752845"/>
          </a:xfrm>
          <a:prstGeom prst="rect">
            <a:avLst/>
          </a:prstGeom>
        </p:spPr>
      </p:pic>
      <p:pic>
        <p:nvPicPr>
          <p:cNvPr id="10" name="图片 9">
            <a:extLst>
              <a:ext uri="{FF2B5EF4-FFF2-40B4-BE49-F238E27FC236}">
                <a16:creationId xmlns:a16="http://schemas.microsoft.com/office/drawing/2014/main" id="{04F58889-BC82-4809-ABCF-0B09D9339E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4675" y="3847323"/>
            <a:ext cx="2734057" cy="2029108"/>
          </a:xfrm>
          <a:prstGeom prst="rect">
            <a:avLst/>
          </a:prstGeom>
        </p:spPr>
      </p:pic>
      <p:pic>
        <p:nvPicPr>
          <p:cNvPr id="12" name="图片 11">
            <a:extLst>
              <a:ext uri="{FF2B5EF4-FFF2-40B4-BE49-F238E27FC236}">
                <a16:creationId xmlns:a16="http://schemas.microsoft.com/office/drawing/2014/main" id="{0A5600A3-1A2C-4BE7-90A2-9D50B81111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026" y="6045106"/>
            <a:ext cx="5306165" cy="676369"/>
          </a:xfrm>
          <a:prstGeom prst="rect">
            <a:avLst/>
          </a:prstGeom>
        </p:spPr>
      </p:pic>
    </p:spTree>
    <p:extLst>
      <p:ext uri="{BB962C8B-B14F-4D97-AF65-F5344CB8AC3E}">
        <p14:creationId xmlns:p14="http://schemas.microsoft.com/office/powerpoint/2010/main" val="716972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研究进展</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41</a:t>
            </a:fld>
            <a:endParaRPr lang="zh-CN" altLang="en-US" dirty="0"/>
          </a:p>
        </p:txBody>
      </p:sp>
      <p:sp>
        <p:nvSpPr>
          <p:cNvPr id="5" name="箭头: 右 4">
            <a:extLst>
              <a:ext uri="{FF2B5EF4-FFF2-40B4-BE49-F238E27FC236}">
                <a16:creationId xmlns:a16="http://schemas.microsoft.com/office/drawing/2014/main" id="{18168FB6-066C-4D95-AB0B-834797C50116}"/>
              </a:ext>
            </a:extLst>
          </p:cNvPr>
          <p:cNvSpPr/>
          <p:nvPr/>
        </p:nvSpPr>
        <p:spPr>
          <a:xfrm>
            <a:off x="631595" y="935114"/>
            <a:ext cx="16119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摄影</a:t>
            </a:r>
          </a:p>
        </p:txBody>
      </p:sp>
      <p:pic>
        <p:nvPicPr>
          <p:cNvPr id="4" name="图片 3">
            <a:extLst>
              <a:ext uri="{FF2B5EF4-FFF2-40B4-BE49-F238E27FC236}">
                <a16:creationId xmlns:a16="http://schemas.microsoft.com/office/drawing/2014/main" id="{1079E980-934D-4576-91C5-C4DA5D6A5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026" y="2210330"/>
            <a:ext cx="3514092" cy="2647328"/>
          </a:xfrm>
          <a:prstGeom prst="rect">
            <a:avLst/>
          </a:prstGeom>
        </p:spPr>
      </p:pic>
      <p:pic>
        <p:nvPicPr>
          <p:cNvPr id="8" name="图片 7">
            <a:extLst>
              <a:ext uri="{FF2B5EF4-FFF2-40B4-BE49-F238E27FC236}">
                <a16:creationId xmlns:a16="http://schemas.microsoft.com/office/drawing/2014/main" id="{BB236B30-1E47-43BE-B38B-9C7B2B163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7607" y="2000343"/>
            <a:ext cx="6765986" cy="2943343"/>
          </a:xfrm>
          <a:prstGeom prst="rect">
            <a:avLst/>
          </a:prstGeom>
        </p:spPr>
      </p:pic>
    </p:spTree>
    <p:extLst>
      <p:ext uri="{BB962C8B-B14F-4D97-AF65-F5344CB8AC3E}">
        <p14:creationId xmlns:p14="http://schemas.microsoft.com/office/powerpoint/2010/main" val="1040119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研究进展</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42</a:t>
            </a:fld>
            <a:endParaRPr lang="zh-CN" altLang="en-US" dirty="0"/>
          </a:p>
        </p:txBody>
      </p:sp>
      <p:sp>
        <p:nvSpPr>
          <p:cNvPr id="5" name="箭头: 右 4">
            <a:extLst>
              <a:ext uri="{FF2B5EF4-FFF2-40B4-BE49-F238E27FC236}">
                <a16:creationId xmlns:a16="http://schemas.microsoft.com/office/drawing/2014/main" id="{18168FB6-066C-4D95-AB0B-834797C50116}"/>
              </a:ext>
            </a:extLst>
          </p:cNvPr>
          <p:cNvSpPr/>
          <p:nvPr/>
        </p:nvSpPr>
        <p:spPr>
          <a:xfrm>
            <a:off x="631595" y="935114"/>
            <a:ext cx="16119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生物识别</a:t>
            </a:r>
          </a:p>
        </p:txBody>
      </p:sp>
      <p:pic>
        <p:nvPicPr>
          <p:cNvPr id="3" name="图片 2">
            <a:extLst>
              <a:ext uri="{FF2B5EF4-FFF2-40B4-BE49-F238E27FC236}">
                <a16:creationId xmlns:a16="http://schemas.microsoft.com/office/drawing/2014/main" id="{9F0B4CD2-97D8-4057-9B3F-43AA38F640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2818" y="885092"/>
            <a:ext cx="4072260" cy="3036459"/>
          </a:xfrm>
          <a:prstGeom prst="rect">
            <a:avLst/>
          </a:prstGeom>
        </p:spPr>
      </p:pic>
      <p:pic>
        <p:nvPicPr>
          <p:cNvPr id="7" name="图片 6">
            <a:extLst>
              <a:ext uri="{FF2B5EF4-FFF2-40B4-BE49-F238E27FC236}">
                <a16:creationId xmlns:a16="http://schemas.microsoft.com/office/drawing/2014/main" id="{32731654-F351-44B4-987E-207A8AB1A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9279" y="2297452"/>
            <a:ext cx="5122753" cy="3248197"/>
          </a:xfrm>
          <a:prstGeom prst="rect">
            <a:avLst/>
          </a:prstGeom>
        </p:spPr>
      </p:pic>
      <p:pic>
        <p:nvPicPr>
          <p:cNvPr id="11" name="图片 10">
            <a:extLst>
              <a:ext uri="{FF2B5EF4-FFF2-40B4-BE49-F238E27FC236}">
                <a16:creationId xmlns:a16="http://schemas.microsoft.com/office/drawing/2014/main" id="{C36E664D-15F1-4C73-B225-AB30C09BC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551" y="6426159"/>
            <a:ext cx="1428949" cy="295316"/>
          </a:xfrm>
          <a:prstGeom prst="rect">
            <a:avLst/>
          </a:prstGeom>
        </p:spPr>
      </p:pic>
    </p:spTree>
    <p:extLst>
      <p:ext uri="{BB962C8B-B14F-4D97-AF65-F5344CB8AC3E}">
        <p14:creationId xmlns:p14="http://schemas.microsoft.com/office/powerpoint/2010/main" val="1951106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研究进展</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43</a:t>
            </a:fld>
            <a:endParaRPr lang="zh-CN" altLang="en-US" dirty="0"/>
          </a:p>
        </p:txBody>
      </p:sp>
      <p:sp>
        <p:nvSpPr>
          <p:cNvPr id="5" name="箭头: 右 4">
            <a:extLst>
              <a:ext uri="{FF2B5EF4-FFF2-40B4-BE49-F238E27FC236}">
                <a16:creationId xmlns:a16="http://schemas.microsoft.com/office/drawing/2014/main" id="{18168FB6-066C-4D95-AB0B-834797C50116}"/>
              </a:ext>
            </a:extLst>
          </p:cNvPr>
          <p:cNvSpPr/>
          <p:nvPr/>
        </p:nvSpPr>
        <p:spPr>
          <a:xfrm>
            <a:off x="263001" y="1043308"/>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光学字符识别</a:t>
            </a:r>
            <a:r>
              <a:rPr lang="en-US" altLang="zh-CN" dirty="0"/>
              <a:t>OCR</a:t>
            </a:r>
            <a:endParaRPr lang="zh-CN" altLang="en-US" dirty="0"/>
          </a:p>
        </p:txBody>
      </p:sp>
      <p:pic>
        <p:nvPicPr>
          <p:cNvPr id="4" name="图片 3">
            <a:extLst>
              <a:ext uri="{FF2B5EF4-FFF2-40B4-BE49-F238E27FC236}">
                <a16:creationId xmlns:a16="http://schemas.microsoft.com/office/drawing/2014/main" id="{1D605CBF-4F91-4102-A414-2ED0F83E4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697" y="2302365"/>
            <a:ext cx="10482606" cy="3232953"/>
          </a:xfrm>
          <a:prstGeom prst="rect">
            <a:avLst/>
          </a:prstGeom>
        </p:spPr>
      </p:pic>
    </p:spTree>
    <p:extLst>
      <p:ext uri="{BB962C8B-B14F-4D97-AF65-F5344CB8AC3E}">
        <p14:creationId xmlns:p14="http://schemas.microsoft.com/office/powerpoint/2010/main" val="3695623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研究进展</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44</a:t>
            </a:fld>
            <a:endParaRPr lang="zh-CN" altLang="en-US" dirty="0"/>
          </a:p>
        </p:txBody>
      </p:sp>
      <p:sp>
        <p:nvSpPr>
          <p:cNvPr id="5" name="箭头: 右 4">
            <a:extLst>
              <a:ext uri="{FF2B5EF4-FFF2-40B4-BE49-F238E27FC236}">
                <a16:creationId xmlns:a16="http://schemas.microsoft.com/office/drawing/2014/main" id="{18168FB6-066C-4D95-AB0B-834797C50116}"/>
              </a:ext>
            </a:extLst>
          </p:cNvPr>
          <p:cNvSpPr/>
          <p:nvPr/>
        </p:nvSpPr>
        <p:spPr>
          <a:xfrm>
            <a:off x="263001" y="1043308"/>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谷歌地图</a:t>
            </a:r>
          </a:p>
        </p:txBody>
      </p:sp>
      <p:pic>
        <p:nvPicPr>
          <p:cNvPr id="3" name="图片 2">
            <a:extLst>
              <a:ext uri="{FF2B5EF4-FFF2-40B4-BE49-F238E27FC236}">
                <a16:creationId xmlns:a16="http://schemas.microsoft.com/office/drawing/2014/main" id="{A828F6ED-0B42-464C-92D6-589BA432B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519" y="1103209"/>
            <a:ext cx="6644805" cy="2010656"/>
          </a:xfrm>
          <a:prstGeom prst="rect">
            <a:avLst/>
          </a:prstGeom>
        </p:spPr>
      </p:pic>
      <p:sp>
        <p:nvSpPr>
          <p:cNvPr id="13" name="箭头: 右 12">
            <a:extLst>
              <a:ext uri="{FF2B5EF4-FFF2-40B4-BE49-F238E27FC236}">
                <a16:creationId xmlns:a16="http://schemas.microsoft.com/office/drawing/2014/main" id="{67A8CDB7-B0D9-404C-9E35-689D60A18C2F}"/>
              </a:ext>
            </a:extLst>
          </p:cNvPr>
          <p:cNvSpPr/>
          <p:nvPr/>
        </p:nvSpPr>
        <p:spPr>
          <a:xfrm>
            <a:off x="263001" y="3966567"/>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机器人</a:t>
            </a:r>
          </a:p>
        </p:txBody>
      </p:sp>
      <p:pic>
        <p:nvPicPr>
          <p:cNvPr id="7" name="图片 6">
            <a:extLst>
              <a:ext uri="{FF2B5EF4-FFF2-40B4-BE49-F238E27FC236}">
                <a16:creationId xmlns:a16="http://schemas.microsoft.com/office/drawing/2014/main" id="{4031BDCD-6691-4F3A-9877-33707BB53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9939" y="3293146"/>
            <a:ext cx="4653285" cy="2883922"/>
          </a:xfrm>
          <a:prstGeom prst="rect">
            <a:avLst/>
          </a:prstGeom>
        </p:spPr>
      </p:pic>
    </p:spTree>
    <p:extLst>
      <p:ext uri="{BB962C8B-B14F-4D97-AF65-F5344CB8AC3E}">
        <p14:creationId xmlns:p14="http://schemas.microsoft.com/office/powerpoint/2010/main" val="272059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研究进展</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45</a:t>
            </a:fld>
            <a:endParaRPr lang="zh-CN" altLang="en-US" dirty="0"/>
          </a:p>
        </p:txBody>
      </p:sp>
      <p:sp>
        <p:nvSpPr>
          <p:cNvPr id="5" name="箭头: 右 4">
            <a:extLst>
              <a:ext uri="{FF2B5EF4-FFF2-40B4-BE49-F238E27FC236}">
                <a16:creationId xmlns:a16="http://schemas.microsoft.com/office/drawing/2014/main" id="{18168FB6-066C-4D95-AB0B-834797C50116}"/>
              </a:ext>
            </a:extLst>
          </p:cNvPr>
          <p:cNvSpPr/>
          <p:nvPr/>
        </p:nvSpPr>
        <p:spPr>
          <a:xfrm>
            <a:off x="263001" y="1043308"/>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视觉搜索</a:t>
            </a:r>
          </a:p>
        </p:txBody>
      </p:sp>
      <p:sp>
        <p:nvSpPr>
          <p:cNvPr id="13" name="箭头: 右 12">
            <a:extLst>
              <a:ext uri="{FF2B5EF4-FFF2-40B4-BE49-F238E27FC236}">
                <a16:creationId xmlns:a16="http://schemas.microsoft.com/office/drawing/2014/main" id="{67A8CDB7-B0D9-404C-9E35-689D60A18C2F}"/>
              </a:ext>
            </a:extLst>
          </p:cNvPr>
          <p:cNvSpPr/>
          <p:nvPr/>
        </p:nvSpPr>
        <p:spPr>
          <a:xfrm>
            <a:off x="263001" y="3966567"/>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穿戴设备</a:t>
            </a:r>
          </a:p>
        </p:txBody>
      </p:sp>
      <p:pic>
        <p:nvPicPr>
          <p:cNvPr id="8" name="图片 7">
            <a:extLst>
              <a:ext uri="{FF2B5EF4-FFF2-40B4-BE49-F238E27FC236}">
                <a16:creationId xmlns:a16="http://schemas.microsoft.com/office/drawing/2014/main" id="{5EC18A43-72D9-42A5-9B35-BD7B5A3FEA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016" y="674086"/>
            <a:ext cx="4035062" cy="2754914"/>
          </a:xfrm>
          <a:prstGeom prst="rect">
            <a:avLst/>
          </a:prstGeom>
        </p:spPr>
      </p:pic>
      <p:pic>
        <p:nvPicPr>
          <p:cNvPr id="12" name="图片 11">
            <a:extLst>
              <a:ext uri="{FF2B5EF4-FFF2-40B4-BE49-F238E27FC236}">
                <a16:creationId xmlns:a16="http://schemas.microsoft.com/office/drawing/2014/main" id="{48426EAB-8075-4F54-BE8C-F36B7E3B0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2898" y="3835352"/>
            <a:ext cx="4648608" cy="1745788"/>
          </a:xfrm>
          <a:prstGeom prst="rect">
            <a:avLst/>
          </a:prstGeom>
        </p:spPr>
      </p:pic>
      <p:pic>
        <p:nvPicPr>
          <p:cNvPr id="15" name="图片 14">
            <a:extLst>
              <a:ext uri="{FF2B5EF4-FFF2-40B4-BE49-F238E27FC236}">
                <a16:creationId xmlns:a16="http://schemas.microsoft.com/office/drawing/2014/main" id="{A70AD52A-AE21-47F3-8A77-7C4196D87D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2851" y="2845731"/>
            <a:ext cx="3973252" cy="3243984"/>
          </a:xfrm>
          <a:prstGeom prst="rect">
            <a:avLst/>
          </a:prstGeom>
        </p:spPr>
      </p:pic>
    </p:spTree>
    <p:extLst>
      <p:ext uri="{BB962C8B-B14F-4D97-AF65-F5344CB8AC3E}">
        <p14:creationId xmlns:p14="http://schemas.microsoft.com/office/powerpoint/2010/main" val="3345531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研究进展</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46</a:t>
            </a:fld>
            <a:endParaRPr lang="zh-CN" altLang="en-US" dirty="0"/>
          </a:p>
        </p:txBody>
      </p:sp>
      <p:sp>
        <p:nvSpPr>
          <p:cNvPr id="5" name="箭头: 右 4">
            <a:extLst>
              <a:ext uri="{FF2B5EF4-FFF2-40B4-BE49-F238E27FC236}">
                <a16:creationId xmlns:a16="http://schemas.microsoft.com/office/drawing/2014/main" id="{18168FB6-066C-4D95-AB0B-834797C50116}"/>
              </a:ext>
            </a:extLst>
          </p:cNvPr>
          <p:cNvSpPr/>
          <p:nvPr/>
        </p:nvSpPr>
        <p:spPr>
          <a:xfrm>
            <a:off x="263001" y="1043308"/>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自动驾驶</a:t>
            </a:r>
          </a:p>
        </p:txBody>
      </p:sp>
      <p:sp>
        <p:nvSpPr>
          <p:cNvPr id="13" name="箭头: 右 12">
            <a:extLst>
              <a:ext uri="{FF2B5EF4-FFF2-40B4-BE49-F238E27FC236}">
                <a16:creationId xmlns:a16="http://schemas.microsoft.com/office/drawing/2014/main" id="{67A8CDB7-B0D9-404C-9E35-689D60A18C2F}"/>
              </a:ext>
            </a:extLst>
          </p:cNvPr>
          <p:cNvSpPr/>
          <p:nvPr/>
        </p:nvSpPr>
        <p:spPr>
          <a:xfrm>
            <a:off x="263001" y="3966567"/>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无人驾驶</a:t>
            </a:r>
          </a:p>
        </p:txBody>
      </p:sp>
      <p:pic>
        <p:nvPicPr>
          <p:cNvPr id="3" name="图片 2">
            <a:extLst>
              <a:ext uri="{FF2B5EF4-FFF2-40B4-BE49-F238E27FC236}">
                <a16:creationId xmlns:a16="http://schemas.microsoft.com/office/drawing/2014/main" id="{980529D3-C78B-4EBA-8EB4-FB170A94B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1484" y="1575922"/>
            <a:ext cx="9674701" cy="3327723"/>
          </a:xfrm>
          <a:prstGeom prst="rect">
            <a:avLst/>
          </a:prstGeom>
        </p:spPr>
      </p:pic>
    </p:spTree>
    <p:extLst>
      <p:ext uri="{BB962C8B-B14F-4D97-AF65-F5344CB8AC3E}">
        <p14:creationId xmlns:p14="http://schemas.microsoft.com/office/powerpoint/2010/main" val="28133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研究进展</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47</a:t>
            </a:fld>
            <a:endParaRPr lang="zh-CN" altLang="en-US" dirty="0"/>
          </a:p>
        </p:txBody>
      </p:sp>
      <p:sp>
        <p:nvSpPr>
          <p:cNvPr id="5" name="箭头: 右 4">
            <a:extLst>
              <a:ext uri="{FF2B5EF4-FFF2-40B4-BE49-F238E27FC236}">
                <a16:creationId xmlns:a16="http://schemas.microsoft.com/office/drawing/2014/main" id="{18168FB6-066C-4D95-AB0B-834797C50116}"/>
              </a:ext>
            </a:extLst>
          </p:cNvPr>
          <p:cNvSpPr/>
          <p:nvPr/>
        </p:nvSpPr>
        <p:spPr>
          <a:xfrm>
            <a:off x="263001" y="1043308"/>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新零售</a:t>
            </a:r>
          </a:p>
        </p:txBody>
      </p:sp>
      <p:sp>
        <p:nvSpPr>
          <p:cNvPr id="13" name="箭头: 右 12">
            <a:extLst>
              <a:ext uri="{FF2B5EF4-FFF2-40B4-BE49-F238E27FC236}">
                <a16:creationId xmlns:a16="http://schemas.microsoft.com/office/drawing/2014/main" id="{67A8CDB7-B0D9-404C-9E35-689D60A18C2F}"/>
              </a:ext>
            </a:extLst>
          </p:cNvPr>
          <p:cNvSpPr/>
          <p:nvPr/>
        </p:nvSpPr>
        <p:spPr>
          <a:xfrm>
            <a:off x="263001" y="3966567"/>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人机交互</a:t>
            </a:r>
          </a:p>
        </p:txBody>
      </p:sp>
      <p:pic>
        <p:nvPicPr>
          <p:cNvPr id="4" name="图片 3">
            <a:extLst>
              <a:ext uri="{FF2B5EF4-FFF2-40B4-BE49-F238E27FC236}">
                <a16:creationId xmlns:a16="http://schemas.microsoft.com/office/drawing/2014/main" id="{C29D76D4-1DC1-4142-81F0-36603FE92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1484" y="731382"/>
            <a:ext cx="4032539" cy="2685946"/>
          </a:xfrm>
          <a:prstGeom prst="rect">
            <a:avLst/>
          </a:prstGeom>
        </p:spPr>
      </p:pic>
      <p:pic>
        <p:nvPicPr>
          <p:cNvPr id="7" name="图片 6">
            <a:extLst>
              <a:ext uri="{FF2B5EF4-FFF2-40B4-BE49-F238E27FC236}">
                <a16:creationId xmlns:a16="http://schemas.microsoft.com/office/drawing/2014/main" id="{90EE4048-BF10-4231-B873-33D046C08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8046" y="3630206"/>
            <a:ext cx="3467584" cy="2086266"/>
          </a:xfrm>
          <a:prstGeom prst="rect">
            <a:avLst/>
          </a:prstGeom>
        </p:spPr>
      </p:pic>
      <p:pic>
        <p:nvPicPr>
          <p:cNvPr id="10" name="图片 9">
            <a:extLst>
              <a:ext uri="{FF2B5EF4-FFF2-40B4-BE49-F238E27FC236}">
                <a16:creationId xmlns:a16="http://schemas.microsoft.com/office/drawing/2014/main" id="{F9CFC024-D3CC-4BCB-B79C-37B93EACD8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2192" y="4714873"/>
            <a:ext cx="2391109" cy="1962424"/>
          </a:xfrm>
          <a:prstGeom prst="rect">
            <a:avLst/>
          </a:prstGeom>
        </p:spPr>
      </p:pic>
      <p:pic>
        <p:nvPicPr>
          <p:cNvPr id="12" name="图片 11">
            <a:extLst>
              <a:ext uri="{FF2B5EF4-FFF2-40B4-BE49-F238E27FC236}">
                <a16:creationId xmlns:a16="http://schemas.microsoft.com/office/drawing/2014/main" id="{05B448A4-3E02-4774-9F31-D831EA2FF8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7559" y="3630206"/>
            <a:ext cx="2219635" cy="2000529"/>
          </a:xfrm>
          <a:prstGeom prst="rect">
            <a:avLst/>
          </a:prstGeom>
        </p:spPr>
      </p:pic>
    </p:spTree>
    <p:extLst>
      <p:ext uri="{BB962C8B-B14F-4D97-AF65-F5344CB8AC3E}">
        <p14:creationId xmlns:p14="http://schemas.microsoft.com/office/powerpoint/2010/main" val="885318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研究进展</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48</a:t>
            </a:fld>
            <a:endParaRPr lang="zh-CN" altLang="en-US" dirty="0"/>
          </a:p>
        </p:txBody>
      </p:sp>
      <p:sp>
        <p:nvSpPr>
          <p:cNvPr id="5" name="箭头: 右 4">
            <a:extLst>
              <a:ext uri="{FF2B5EF4-FFF2-40B4-BE49-F238E27FC236}">
                <a16:creationId xmlns:a16="http://schemas.microsoft.com/office/drawing/2014/main" id="{18168FB6-066C-4D95-AB0B-834797C50116}"/>
              </a:ext>
            </a:extLst>
          </p:cNvPr>
          <p:cNvSpPr/>
          <p:nvPr/>
        </p:nvSpPr>
        <p:spPr>
          <a:xfrm>
            <a:off x="263001" y="1043308"/>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增强现实</a:t>
            </a:r>
          </a:p>
        </p:txBody>
      </p:sp>
      <p:sp>
        <p:nvSpPr>
          <p:cNvPr id="13" name="箭头: 右 12">
            <a:extLst>
              <a:ext uri="{FF2B5EF4-FFF2-40B4-BE49-F238E27FC236}">
                <a16:creationId xmlns:a16="http://schemas.microsoft.com/office/drawing/2014/main" id="{67A8CDB7-B0D9-404C-9E35-689D60A18C2F}"/>
              </a:ext>
            </a:extLst>
          </p:cNvPr>
          <p:cNvSpPr/>
          <p:nvPr/>
        </p:nvSpPr>
        <p:spPr>
          <a:xfrm>
            <a:off x="263001" y="3966567"/>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太空探索</a:t>
            </a:r>
          </a:p>
        </p:txBody>
      </p:sp>
      <p:pic>
        <p:nvPicPr>
          <p:cNvPr id="3" name="图片 2">
            <a:extLst>
              <a:ext uri="{FF2B5EF4-FFF2-40B4-BE49-F238E27FC236}">
                <a16:creationId xmlns:a16="http://schemas.microsoft.com/office/drawing/2014/main" id="{41D00446-58CC-4F5B-BCAE-3DC300424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975" y="671754"/>
            <a:ext cx="1613760" cy="2869657"/>
          </a:xfrm>
          <a:prstGeom prst="rect">
            <a:avLst/>
          </a:prstGeom>
        </p:spPr>
      </p:pic>
      <p:pic>
        <p:nvPicPr>
          <p:cNvPr id="8" name="图片 7">
            <a:extLst>
              <a:ext uri="{FF2B5EF4-FFF2-40B4-BE49-F238E27FC236}">
                <a16:creationId xmlns:a16="http://schemas.microsoft.com/office/drawing/2014/main" id="{3949C5CD-1212-4B22-B088-DD80CBA0C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0947" y="671754"/>
            <a:ext cx="5153077" cy="2895192"/>
          </a:xfrm>
          <a:prstGeom prst="rect">
            <a:avLst/>
          </a:prstGeom>
        </p:spPr>
      </p:pic>
      <p:pic>
        <p:nvPicPr>
          <p:cNvPr id="14" name="图片 13">
            <a:extLst>
              <a:ext uri="{FF2B5EF4-FFF2-40B4-BE49-F238E27FC236}">
                <a16:creationId xmlns:a16="http://schemas.microsoft.com/office/drawing/2014/main" id="{FB6A4CE2-A8E6-4D99-93B1-65361A7341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7975" y="3708097"/>
            <a:ext cx="8542688" cy="2104234"/>
          </a:xfrm>
          <a:prstGeom prst="rect">
            <a:avLst/>
          </a:prstGeom>
        </p:spPr>
      </p:pic>
      <p:pic>
        <p:nvPicPr>
          <p:cNvPr id="16" name="图片 15">
            <a:extLst>
              <a:ext uri="{FF2B5EF4-FFF2-40B4-BE49-F238E27FC236}">
                <a16:creationId xmlns:a16="http://schemas.microsoft.com/office/drawing/2014/main" id="{88598BEC-A278-4E07-BC20-B5D224D8A2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8534" y="5820517"/>
            <a:ext cx="4244435" cy="988847"/>
          </a:xfrm>
          <a:prstGeom prst="rect">
            <a:avLst/>
          </a:prstGeom>
        </p:spPr>
      </p:pic>
    </p:spTree>
    <p:extLst>
      <p:ext uri="{BB962C8B-B14F-4D97-AF65-F5344CB8AC3E}">
        <p14:creationId xmlns:p14="http://schemas.microsoft.com/office/powerpoint/2010/main" val="3426125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研究进展</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49</a:t>
            </a:fld>
            <a:endParaRPr lang="zh-CN" altLang="en-US" dirty="0"/>
          </a:p>
        </p:txBody>
      </p:sp>
      <p:sp>
        <p:nvSpPr>
          <p:cNvPr id="5" name="箭头: 右 4">
            <a:extLst>
              <a:ext uri="{FF2B5EF4-FFF2-40B4-BE49-F238E27FC236}">
                <a16:creationId xmlns:a16="http://schemas.microsoft.com/office/drawing/2014/main" id="{18168FB6-066C-4D95-AB0B-834797C50116}"/>
              </a:ext>
            </a:extLst>
          </p:cNvPr>
          <p:cNvSpPr/>
          <p:nvPr/>
        </p:nvSpPr>
        <p:spPr>
          <a:xfrm>
            <a:off x="263001" y="1043308"/>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医学影像</a:t>
            </a:r>
          </a:p>
        </p:txBody>
      </p:sp>
      <p:sp>
        <p:nvSpPr>
          <p:cNvPr id="13" name="箭头: 右 12">
            <a:extLst>
              <a:ext uri="{FF2B5EF4-FFF2-40B4-BE49-F238E27FC236}">
                <a16:creationId xmlns:a16="http://schemas.microsoft.com/office/drawing/2014/main" id="{67A8CDB7-B0D9-404C-9E35-689D60A18C2F}"/>
              </a:ext>
            </a:extLst>
          </p:cNvPr>
          <p:cNvSpPr/>
          <p:nvPr/>
        </p:nvSpPr>
        <p:spPr>
          <a:xfrm>
            <a:off x="263001" y="3966567"/>
            <a:ext cx="1998483" cy="106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气象学</a:t>
            </a:r>
          </a:p>
        </p:txBody>
      </p:sp>
      <p:pic>
        <p:nvPicPr>
          <p:cNvPr id="4" name="图片 3">
            <a:extLst>
              <a:ext uri="{FF2B5EF4-FFF2-40B4-BE49-F238E27FC236}">
                <a16:creationId xmlns:a16="http://schemas.microsoft.com/office/drawing/2014/main" id="{390F5536-3872-4860-98A0-4F33028E2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2179" y="609464"/>
            <a:ext cx="3525497" cy="3230812"/>
          </a:xfrm>
          <a:prstGeom prst="rect">
            <a:avLst/>
          </a:prstGeom>
        </p:spPr>
      </p:pic>
      <p:pic>
        <p:nvPicPr>
          <p:cNvPr id="7" name="图片 6">
            <a:extLst>
              <a:ext uri="{FF2B5EF4-FFF2-40B4-BE49-F238E27FC236}">
                <a16:creationId xmlns:a16="http://schemas.microsoft.com/office/drawing/2014/main" id="{5202E8B3-3C87-4474-855C-DA2853A346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9191" y="3841742"/>
            <a:ext cx="8337817" cy="1368068"/>
          </a:xfrm>
          <a:prstGeom prst="rect">
            <a:avLst/>
          </a:prstGeom>
        </p:spPr>
      </p:pic>
      <p:pic>
        <p:nvPicPr>
          <p:cNvPr id="11" name="图片 10">
            <a:extLst>
              <a:ext uri="{FF2B5EF4-FFF2-40B4-BE49-F238E27FC236}">
                <a16:creationId xmlns:a16="http://schemas.microsoft.com/office/drawing/2014/main" id="{60444460-F78E-4C86-8DD8-F28209235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9190" y="5308789"/>
            <a:ext cx="8337817" cy="1354741"/>
          </a:xfrm>
          <a:prstGeom prst="rect">
            <a:avLst/>
          </a:prstGeom>
        </p:spPr>
      </p:pic>
    </p:spTree>
    <p:extLst>
      <p:ext uri="{BB962C8B-B14F-4D97-AF65-F5344CB8AC3E}">
        <p14:creationId xmlns:p14="http://schemas.microsoft.com/office/powerpoint/2010/main" val="523081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3057524" cy="717714"/>
            <a:chOff x="13195" y="227902"/>
            <a:chExt cx="3057524"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2286785"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背景</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8" name="文本框 7">
            <a:extLst>
              <a:ext uri="{FF2B5EF4-FFF2-40B4-BE49-F238E27FC236}">
                <a16:creationId xmlns:a16="http://schemas.microsoft.com/office/drawing/2014/main" id="{4A1AA4FA-BC50-40B6-B8DF-C12BCD2BBF03}"/>
              </a:ext>
            </a:extLst>
          </p:cNvPr>
          <p:cNvSpPr txBox="1"/>
          <p:nvPr/>
        </p:nvSpPr>
        <p:spPr>
          <a:xfrm flipH="1">
            <a:off x="770739" y="828324"/>
            <a:ext cx="4376296" cy="369332"/>
          </a:xfrm>
          <a:prstGeom prst="rect">
            <a:avLst/>
          </a:prstGeom>
          <a:noFill/>
        </p:spPr>
        <p:txBody>
          <a:bodyPr wrap="square" rtlCol="0">
            <a:spAutoFit/>
          </a:bodyPr>
          <a:lstStyle/>
          <a:p>
            <a:r>
              <a:rPr lang="zh-CN" altLang="en-US" dirty="0"/>
              <a:t>图片的信息量有多大？</a:t>
            </a:r>
            <a:r>
              <a:rPr lang="en-US" altLang="zh-CN" dirty="0"/>
              <a:t>10,000</a:t>
            </a:r>
            <a:r>
              <a:rPr lang="zh-CN" altLang="en-US" dirty="0"/>
              <a:t>个词</a:t>
            </a:r>
          </a:p>
        </p:txBody>
      </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5</a:t>
            </a:fld>
            <a:endParaRPr lang="zh-CN" altLang="en-US" dirty="0"/>
          </a:p>
        </p:txBody>
      </p:sp>
      <p:pic>
        <p:nvPicPr>
          <p:cNvPr id="4" name="图片 3">
            <a:extLst>
              <a:ext uri="{FF2B5EF4-FFF2-40B4-BE49-F238E27FC236}">
                <a16:creationId xmlns:a16="http://schemas.microsoft.com/office/drawing/2014/main" id="{256EDDBA-6992-4B93-84AF-7BDC7A276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131" y="1155365"/>
            <a:ext cx="8240275" cy="5515745"/>
          </a:xfrm>
          <a:prstGeom prst="rect">
            <a:avLst/>
          </a:prstGeom>
        </p:spPr>
      </p:pic>
    </p:spTree>
    <p:extLst>
      <p:ext uri="{BB962C8B-B14F-4D97-AF65-F5344CB8AC3E}">
        <p14:creationId xmlns:p14="http://schemas.microsoft.com/office/powerpoint/2010/main" val="2014334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应用领域</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50</a:t>
            </a:fld>
            <a:endParaRPr lang="zh-CN" altLang="en-US" dirty="0"/>
          </a:p>
        </p:txBody>
      </p:sp>
      <p:sp>
        <p:nvSpPr>
          <p:cNvPr id="14" name="Text Box 3">
            <a:extLst>
              <a:ext uri="{FF2B5EF4-FFF2-40B4-BE49-F238E27FC236}">
                <a16:creationId xmlns:a16="http://schemas.microsoft.com/office/drawing/2014/main" id="{C9FE32C8-ECD8-4425-811C-80F8D8125A5E}"/>
              </a:ext>
            </a:extLst>
          </p:cNvPr>
          <p:cNvSpPr txBox="1">
            <a:spLocks noChangeArrowheads="1"/>
          </p:cNvSpPr>
          <p:nvPr/>
        </p:nvSpPr>
        <p:spPr bwMode="auto">
          <a:xfrm>
            <a:off x="559757" y="1021617"/>
            <a:ext cx="10337629" cy="503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72000" bIns="36000"/>
          <a:lstStyle>
            <a:lvl1pPr>
              <a:defRPr kumimoji="1" sz="3200">
                <a:solidFill>
                  <a:schemeClr val="bg1"/>
                </a:solidFill>
                <a:latin typeface="Times New Roman" panose="02020603050405020304" pitchFamily="18" charset="0"/>
                <a:ea typeface="宋体" panose="02010600030101010101" pitchFamily="2" charset="-122"/>
              </a:defRPr>
            </a:lvl1pPr>
            <a:lvl2pPr marL="742950" indent="-285750">
              <a:defRPr kumimoji="1" sz="3200">
                <a:solidFill>
                  <a:schemeClr val="bg1"/>
                </a:solidFill>
                <a:latin typeface="Times New Roman" panose="02020603050405020304" pitchFamily="18" charset="0"/>
                <a:ea typeface="宋体" panose="02010600030101010101" pitchFamily="2" charset="-122"/>
              </a:defRPr>
            </a:lvl2pPr>
            <a:lvl3pPr marL="1143000" indent="-228600">
              <a:defRPr kumimoji="1" sz="3200">
                <a:solidFill>
                  <a:schemeClr val="bg1"/>
                </a:solidFill>
                <a:latin typeface="Times New Roman" panose="02020603050405020304" pitchFamily="18" charset="0"/>
                <a:ea typeface="宋体" panose="02010600030101010101" pitchFamily="2" charset="-122"/>
              </a:defRPr>
            </a:lvl3pPr>
            <a:lvl4pPr marL="1600200" indent="-228600">
              <a:defRPr kumimoji="1" sz="3200">
                <a:solidFill>
                  <a:schemeClr val="bg1"/>
                </a:solidFill>
                <a:latin typeface="Times New Roman" panose="02020603050405020304" pitchFamily="18" charset="0"/>
                <a:ea typeface="宋体" panose="02010600030101010101" pitchFamily="2" charset="-122"/>
              </a:defRPr>
            </a:lvl4pPr>
            <a:lvl5pPr marL="2057400" indent="-228600">
              <a:defRPr kumimoji="1"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9pPr>
          </a:lstStyle>
          <a:p>
            <a:pPr>
              <a:lnSpc>
                <a:spcPct val="150000"/>
              </a:lnSpc>
            </a:pPr>
            <a:r>
              <a:rPr kumimoji="0" lang="en-US" altLang="zh-CN" sz="2800" dirty="0">
                <a:solidFill>
                  <a:srgbClr val="002060"/>
                </a:solidFill>
                <a:latin typeface="微软雅黑" panose="020B0503020204020204" pitchFamily="34" charset="-122"/>
                <a:ea typeface="微软雅黑" panose="020B0503020204020204" pitchFamily="34" charset="-122"/>
              </a:rPr>
              <a:t>	</a:t>
            </a:r>
            <a:r>
              <a:rPr lang="en-US" altLang="zh-CN" sz="2800" dirty="0">
                <a:solidFill>
                  <a:srgbClr val="002060"/>
                </a:solidFill>
                <a:latin typeface="微软雅黑" panose="020B0503020204020204" pitchFamily="34" charset="-122"/>
                <a:ea typeface="微软雅黑" panose="020B0503020204020204" pitchFamily="34" charset="-122"/>
              </a:rPr>
              <a:t>(1)</a:t>
            </a:r>
            <a:r>
              <a:rPr lang="zh-CN" altLang="en-US" sz="2800" dirty="0">
                <a:solidFill>
                  <a:srgbClr val="002060"/>
                </a:solidFill>
                <a:latin typeface="微软雅黑" panose="020B0503020204020204" pitchFamily="34" charset="-122"/>
                <a:ea typeface="微软雅黑" panose="020B0503020204020204" pitchFamily="34" charset="-122"/>
              </a:rPr>
              <a:t>　工业视觉</a:t>
            </a:r>
            <a:r>
              <a:rPr lang="en-US" altLang="zh-CN" sz="2800" dirty="0">
                <a:solidFill>
                  <a:srgbClr val="002060"/>
                </a:solidFill>
                <a:latin typeface="微软雅黑" panose="020B0503020204020204" pitchFamily="34" charset="-122"/>
                <a:ea typeface="微软雅黑" panose="020B0503020204020204" pitchFamily="34" charset="-122"/>
              </a:rPr>
              <a:t>		(2)</a:t>
            </a:r>
            <a:r>
              <a:rPr lang="zh-CN" altLang="en-US" sz="2800" dirty="0">
                <a:solidFill>
                  <a:srgbClr val="002060"/>
                </a:solidFill>
                <a:latin typeface="微软雅黑" panose="020B0503020204020204" pitchFamily="34" charset="-122"/>
                <a:ea typeface="微软雅黑" panose="020B0503020204020204" pitchFamily="34" charset="-122"/>
              </a:rPr>
              <a:t>　人机交互</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2060"/>
                </a:solidFill>
                <a:latin typeface="微软雅黑" panose="020B0503020204020204" pitchFamily="34" charset="-122"/>
                <a:ea typeface="微软雅黑" panose="020B0503020204020204" pitchFamily="34" charset="-122"/>
              </a:rPr>
              <a:t>	(3)</a:t>
            </a:r>
            <a:r>
              <a:rPr lang="zh-CN" altLang="en-US" sz="2800" dirty="0">
                <a:solidFill>
                  <a:srgbClr val="002060"/>
                </a:solidFill>
                <a:latin typeface="微软雅黑" panose="020B0503020204020204" pitchFamily="34" charset="-122"/>
                <a:ea typeface="微软雅黑" panose="020B0503020204020204" pitchFamily="34" charset="-122"/>
              </a:rPr>
              <a:t>　安全监控</a:t>
            </a:r>
            <a:r>
              <a:rPr lang="en-US" altLang="zh-CN" sz="2800" dirty="0">
                <a:solidFill>
                  <a:srgbClr val="002060"/>
                </a:solidFill>
                <a:latin typeface="微软雅黑" panose="020B0503020204020204" pitchFamily="34" charset="-122"/>
                <a:ea typeface="微软雅黑" panose="020B0503020204020204" pitchFamily="34" charset="-122"/>
              </a:rPr>
              <a:t>		(4)</a:t>
            </a:r>
            <a:r>
              <a:rPr lang="zh-CN" altLang="en-US" sz="2800" dirty="0">
                <a:solidFill>
                  <a:srgbClr val="002060"/>
                </a:solidFill>
                <a:latin typeface="微软雅黑" panose="020B0503020204020204" pitchFamily="34" charset="-122"/>
                <a:ea typeface="微软雅黑" panose="020B0503020204020204" pitchFamily="34" charset="-122"/>
              </a:rPr>
              <a:t>　军事公安</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2060"/>
                </a:solidFill>
                <a:latin typeface="微软雅黑" panose="020B0503020204020204" pitchFamily="34" charset="-122"/>
                <a:ea typeface="微软雅黑" panose="020B0503020204020204" pitchFamily="34" charset="-122"/>
              </a:rPr>
              <a:t>	(5)</a:t>
            </a:r>
            <a:r>
              <a:rPr lang="zh-CN" altLang="en-US" sz="2800" dirty="0">
                <a:solidFill>
                  <a:srgbClr val="002060"/>
                </a:solidFill>
                <a:latin typeface="微软雅黑" panose="020B0503020204020204" pitchFamily="34" charset="-122"/>
                <a:ea typeface="微软雅黑" panose="020B0503020204020204" pitchFamily="34" charset="-122"/>
              </a:rPr>
              <a:t>　遥感测绘</a:t>
            </a:r>
            <a:r>
              <a:rPr lang="en-US" altLang="zh-CN" sz="2800" dirty="0">
                <a:solidFill>
                  <a:srgbClr val="002060"/>
                </a:solidFill>
                <a:latin typeface="微软雅黑" panose="020B0503020204020204" pitchFamily="34" charset="-122"/>
                <a:ea typeface="微软雅黑" panose="020B0503020204020204" pitchFamily="34" charset="-122"/>
              </a:rPr>
              <a:t>		(6)</a:t>
            </a:r>
            <a:r>
              <a:rPr lang="zh-CN" altLang="en-US" sz="2800" dirty="0">
                <a:solidFill>
                  <a:srgbClr val="002060"/>
                </a:solidFill>
                <a:latin typeface="微软雅黑" panose="020B0503020204020204" pitchFamily="34" charset="-122"/>
                <a:ea typeface="微软雅黑" panose="020B0503020204020204" pitchFamily="34" charset="-122"/>
              </a:rPr>
              <a:t>　视觉导航</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2060"/>
                </a:solidFill>
                <a:latin typeface="微软雅黑" panose="020B0503020204020204" pitchFamily="34" charset="-122"/>
                <a:ea typeface="微软雅黑" panose="020B0503020204020204" pitchFamily="34" charset="-122"/>
              </a:rPr>
              <a:t>	(7)</a:t>
            </a:r>
            <a:r>
              <a:rPr lang="zh-CN" altLang="en-US" sz="2800" dirty="0">
                <a:solidFill>
                  <a:srgbClr val="002060"/>
                </a:solidFill>
                <a:latin typeface="微软雅黑" panose="020B0503020204020204" pitchFamily="34" charset="-122"/>
                <a:ea typeface="微软雅黑" panose="020B0503020204020204" pitchFamily="34" charset="-122"/>
              </a:rPr>
              <a:t>　生物医学</a:t>
            </a:r>
            <a:r>
              <a:rPr lang="en-US" altLang="zh-CN" sz="2800" dirty="0">
                <a:solidFill>
                  <a:srgbClr val="002060"/>
                </a:solidFill>
                <a:latin typeface="微软雅黑" panose="020B0503020204020204" pitchFamily="34" charset="-122"/>
                <a:ea typeface="微软雅黑" panose="020B0503020204020204" pitchFamily="34" charset="-122"/>
              </a:rPr>
              <a:t>		(8)</a:t>
            </a:r>
            <a:r>
              <a:rPr lang="zh-CN" altLang="en-US" sz="2800" dirty="0">
                <a:solidFill>
                  <a:srgbClr val="002060"/>
                </a:solidFill>
                <a:latin typeface="微软雅黑" panose="020B0503020204020204" pitchFamily="34" charset="-122"/>
                <a:ea typeface="微软雅黑" panose="020B0503020204020204" pitchFamily="34" charset="-122"/>
              </a:rPr>
              <a:t>　虚拟现实</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2060"/>
                </a:solidFill>
                <a:latin typeface="微软雅黑" panose="020B0503020204020204" pitchFamily="34" charset="-122"/>
                <a:ea typeface="微软雅黑" panose="020B0503020204020204" pitchFamily="34" charset="-122"/>
              </a:rPr>
              <a:t>	(9)</a:t>
            </a:r>
            <a:r>
              <a:rPr lang="zh-CN" altLang="en-US" sz="2800" dirty="0">
                <a:solidFill>
                  <a:srgbClr val="002060"/>
                </a:solidFill>
                <a:latin typeface="微软雅黑" panose="020B0503020204020204" pitchFamily="34" charset="-122"/>
                <a:ea typeface="微软雅黑" panose="020B0503020204020204" pitchFamily="34" charset="-122"/>
              </a:rPr>
              <a:t>　图像自动解释</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2060"/>
                </a:solidFill>
                <a:latin typeface="微软雅黑" panose="020B0503020204020204" pitchFamily="34" charset="-122"/>
                <a:ea typeface="微软雅黑" panose="020B0503020204020204" pitchFamily="34" charset="-122"/>
              </a:rPr>
              <a:t>	(10)</a:t>
            </a:r>
            <a:r>
              <a:rPr lang="zh-CN" altLang="en-US" sz="2800" dirty="0">
                <a:solidFill>
                  <a:srgbClr val="002060"/>
                </a:solidFill>
                <a:latin typeface="微软雅黑" panose="020B0503020204020204" pitchFamily="34" charset="-122"/>
                <a:ea typeface="微软雅黑" panose="020B0503020204020204" pitchFamily="34" charset="-122"/>
              </a:rPr>
              <a:t>　对人类视觉系统和机理，以及人脑心理和</a:t>
            </a:r>
            <a:r>
              <a:rPr lang="en-US" altLang="zh-CN" sz="2800" dirty="0">
                <a:solidFill>
                  <a:srgbClr val="002060"/>
                </a:solidFill>
                <a:latin typeface="微软雅黑" panose="020B0503020204020204" pitchFamily="34" charset="-122"/>
                <a:ea typeface="微软雅黑" panose="020B0503020204020204" pitchFamily="34" charset="-122"/>
              </a:rPr>
              <a:t>		</a:t>
            </a:r>
            <a:r>
              <a:rPr lang="zh-CN" altLang="en-US" sz="2800" dirty="0">
                <a:solidFill>
                  <a:srgbClr val="002060"/>
                </a:solidFill>
                <a:latin typeface="微软雅黑" panose="020B0503020204020204" pitchFamily="34" charset="-122"/>
                <a:ea typeface="微软雅黑" panose="020B0503020204020204" pitchFamily="34" charset="-122"/>
              </a:rPr>
              <a:t>生理的研究等</a:t>
            </a:r>
            <a:endParaRPr lang="en-US" altLang="zh-CN" sz="2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7942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9417377" cy="717714"/>
            <a:chOff x="13195" y="227902"/>
            <a:chExt cx="5750351"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4979612"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考核方式</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51</a:t>
            </a:fld>
            <a:endParaRPr lang="zh-CN" altLang="en-US" dirty="0"/>
          </a:p>
        </p:txBody>
      </p:sp>
      <p:sp>
        <p:nvSpPr>
          <p:cNvPr id="14" name="Text Box 3">
            <a:extLst>
              <a:ext uri="{FF2B5EF4-FFF2-40B4-BE49-F238E27FC236}">
                <a16:creationId xmlns:a16="http://schemas.microsoft.com/office/drawing/2014/main" id="{C9FE32C8-ECD8-4425-811C-80F8D8125A5E}"/>
              </a:ext>
            </a:extLst>
          </p:cNvPr>
          <p:cNvSpPr txBox="1">
            <a:spLocks noChangeArrowheads="1"/>
          </p:cNvSpPr>
          <p:nvPr/>
        </p:nvSpPr>
        <p:spPr bwMode="auto">
          <a:xfrm>
            <a:off x="1043711" y="1028328"/>
            <a:ext cx="10337629" cy="503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72000" bIns="36000"/>
          <a:lstStyle>
            <a:lvl1pPr>
              <a:defRPr kumimoji="1" sz="3200">
                <a:solidFill>
                  <a:schemeClr val="bg1"/>
                </a:solidFill>
                <a:latin typeface="Times New Roman" panose="02020603050405020304" pitchFamily="18" charset="0"/>
                <a:ea typeface="宋体" panose="02010600030101010101" pitchFamily="2" charset="-122"/>
              </a:defRPr>
            </a:lvl1pPr>
            <a:lvl2pPr marL="742950" indent="-285750">
              <a:defRPr kumimoji="1" sz="3200">
                <a:solidFill>
                  <a:schemeClr val="bg1"/>
                </a:solidFill>
                <a:latin typeface="Times New Roman" panose="02020603050405020304" pitchFamily="18" charset="0"/>
                <a:ea typeface="宋体" panose="02010600030101010101" pitchFamily="2" charset="-122"/>
              </a:defRPr>
            </a:lvl2pPr>
            <a:lvl3pPr marL="1143000" indent="-228600">
              <a:defRPr kumimoji="1" sz="3200">
                <a:solidFill>
                  <a:schemeClr val="bg1"/>
                </a:solidFill>
                <a:latin typeface="Times New Roman" panose="02020603050405020304" pitchFamily="18" charset="0"/>
                <a:ea typeface="宋体" panose="02010600030101010101" pitchFamily="2" charset="-122"/>
              </a:defRPr>
            </a:lvl3pPr>
            <a:lvl4pPr marL="1600200" indent="-228600">
              <a:defRPr kumimoji="1" sz="3200">
                <a:solidFill>
                  <a:schemeClr val="bg1"/>
                </a:solidFill>
                <a:latin typeface="Times New Roman" panose="02020603050405020304" pitchFamily="18" charset="0"/>
                <a:ea typeface="宋体" panose="02010600030101010101" pitchFamily="2" charset="-122"/>
              </a:defRPr>
            </a:lvl4pPr>
            <a:lvl5pPr marL="2057400" indent="-228600">
              <a:defRPr kumimoji="1" sz="32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anose="02010600030101010101" pitchFamily="2" charset="-122"/>
              </a:defRPr>
            </a:lvl9pPr>
          </a:lstStyle>
          <a:p>
            <a:pPr>
              <a:lnSpc>
                <a:spcPct val="150000"/>
              </a:lnSpc>
            </a:pPr>
            <a:r>
              <a:rPr kumimoji="0" lang="zh-CN" altLang="en-US" sz="2800" dirty="0">
                <a:solidFill>
                  <a:srgbClr val="002060"/>
                </a:solidFill>
                <a:latin typeface="微软雅黑" panose="020B0503020204020204" pitchFamily="34" charset="-122"/>
                <a:ea typeface="微软雅黑" panose="020B0503020204020204" pitchFamily="34" charset="-122"/>
              </a:rPr>
              <a:t>课程报告</a:t>
            </a:r>
            <a:r>
              <a:rPr kumimoji="0" lang="en-US" altLang="zh-CN" sz="2800" dirty="0">
                <a:solidFill>
                  <a:srgbClr val="002060"/>
                </a:solidFill>
                <a:latin typeface="微软雅黑" panose="020B0503020204020204" pitchFamily="34" charset="-122"/>
                <a:ea typeface="微软雅黑" panose="020B0503020204020204" pitchFamily="34" charset="-122"/>
              </a:rPr>
              <a:t>	</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002060"/>
                </a:solidFill>
                <a:latin typeface="微软雅黑" panose="020B0503020204020204" pitchFamily="34" charset="-122"/>
                <a:ea typeface="微软雅黑" panose="020B0503020204020204" pitchFamily="34" charset="-122"/>
              </a:rPr>
              <a:t>华理学报排版格式</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002060"/>
                </a:solidFill>
                <a:latin typeface="微软雅黑" panose="020B0503020204020204" pitchFamily="34" charset="-122"/>
                <a:ea typeface="微软雅黑" panose="020B0503020204020204" pitchFamily="34" charset="-122"/>
              </a:rPr>
              <a:t>字数</a:t>
            </a:r>
            <a:r>
              <a:rPr lang="en-US" altLang="zh-CN" sz="2800" dirty="0">
                <a:solidFill>
                  <a:srgbClr val="002060"/>
                </a:solidFill>
                <a:latin typeface="微软雅黑" panose="020B0503020204020204" pitchFamily="34" charset="-122"/>
                <a:ea typeface="微软雅黑" panose="020B0503020204020204" pitchFamily="34" charset="-122"/>
              </a:rPr>
              <a:t>5000</a:t>
            </a:r>
            <a:r>
              <a:rPr lang="zh-CN" altLang="en-US" sz="2800" dirty="0">
                <a:solidFill>
                  <a:srgbClr val="002060"/>
                </a:solidFill>
                <a:latin typeface="微软雅黑" panose="020B0503020204020204" pitchFamily="34" charset="-122"/>
                <a:ea typeface="微软雅黑" panose="020B0503020204020204" pitchFamily="34" charset="-122"/>
              </a:rPr>
              <a:t>左右，（</a:t>
            </a:r>
            <a:r>
              <a:rPr lang="en-US" altLang="zh-CN" sz="2800" dirty="0">
                <a:solidFill>
                  <a:srgbClr val="002060"/>
                </a:solidFill>
                <a:latin typeface="微软雅黑" panose="020B0503020204020204" pitchFamily="34" charset="-122"/>
                <a:ea typeface="微软雅黑" panose="020B0503020204020204" pitchFamily="34" charset="-122"/>
              </a:rPr>
              <a:t>5-8</a:t>
            </a:r>
            <a:r>
              <a:rPr lang="zh-CN" altLang="en-US" sz="2800" dirty="0">
                <a:solidFill>
                  <a:srgbClr val="002060"/>
                </a:solidFill>
                <a:latin typeface="微软雅黑" panose="020B0503020204020204" pitchFamily="34" charset="-122"/>
                <a:ea typeface="微软雅黑" panose="020B0503020204020204" pitchFamily="34" charset="-122"/>
              </a:rPr>
              <a:t>页），要求图文并茂</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002060"/>
                </a:solidFill>
                <a:latin typeface="微软雅黑" panose="020B0503020204020204" pitchFamily="34" charset="-122"/>
                <a:ea typeface="微软雅黑" panose="020B0503020204020204" pitchFamily="34" charset="-122"/>
              </a:rPr>
              <a:t>中英文摘要、关键词，参考文献不少于</a:t>
            </a:r>
            <a:r>
              <a:rPr lang="en-US" altLang="zh-CN" sz="2800" dirty="0">
                <a:solidFill>
                  <a:srgbClr val="002060"/>
                </a:solidFill>
                <a:latin typeface="微软雅黑" panose="020B0503020204020204" pitchFamily="34" charset="-122"/>
                <a:ea typeface="微软雅黑" panose="020B0503020204020204" pitchFamily="34" charset="-122"/>
              </a:rPr>
              <a:t>15</a:t>
            </a:r>
            <a:r>
              <a:rPr lang="zh-CN" altLang="en-US" sz="2800" dirty="0">
                <a:solidFill>
                  <a:srgbClr val="002060"/>
                </a:solidFill>
                <a:latin typeface="微软雅黑" panose="020B0503020204020204" pitchFamily="34" charset="-122"/>
                <a:ea typeface="微软雅黑" panose="020B0503020204020204" pitchFamily="34" charset="-122"/>
              </a:rPr>
              <a:t>篇，以英文文献为主</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002060"/>
                </a:solidFill>
                <a:latin typeface="微软雅黑" panose="020B0503020204020204" pitchFamily="34" charset="-122"/>
                <a:ea typeface="微软雅黑" panose="020B0503020204020204" pitchFamily="34" charset="-122"/>
              </a:rPr>
              <a:t>最后一次课前提交（</a:t>
            </a:r>
            <a:r>
              <a:rPr lang="en-US" altLang="zh-CN" sz="2800" dirty="0">
                <a:solidFill>
                  <a:srgbClr val="002060"/>
                </a:solidFill>
                <a:latin typeface="微软雅黑" panose="020B0503020204020204" pitchFamily="34" charset="-122"/>
                <a:ea typeface="微软雅黑" panose="020B0503020204020204" pitchFamily="34" charset="-122"/>
              </a:rPr>
              <a:t>wushengxi@ecust.edu.cn</a:t>
            </a:r>
            <a:r>
              <a:rPr lang="zh-CN" altLang="en-US" sz="2800" dirty="0">
                <a:solidFill>
                  <a:srgbClr val="002060"/>
                </a:solidFill>
                <a:latin typeface="微软雅黑" panose="020B0503020204020204" pitchFamily="34" charset="-122"/>
                <a:ea typeface="微软雅黑" panose="020B0503020204020204" pitchFamily="34" charset="-122"/>
              </a:rPr>
              <a:t>）</a:t>
            </a:r>
            <a:endParaRPr lang="en-US" altLang="zh-CN" sz="2800" dirty="0">
              <a:solidFill>
                <a:srgbClr val="002060"/>
              </a:solidFill>
              <a:latin typeface="微软雅黑" panose="020B0503020204020204" pitchFamily="34" charset="-122"/>
              <a:ea typeface="微软雅黑" panose="020B0503020204020204" pitchFamily="34" charset="-122"/>
            </a:endParaRPr>
          </a:p>
          <a:p>
            <a:pPr>
              <a:lnSpc>
                <a:spcPct val="150000"/>
              </a:lnSpc>
            </a:pPr>
            <a:endParaRPr lang="en-US" altLang="zh-CN" sz="2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220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3057524" cy="717714"/>
            <a:chOff x="13195" y="227902"/>
            <a:chExt cx="3057524"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2286785"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背景</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8" name="文本框 7">
            <a:extLst>
              <a:ext uri="{FF2B5EF4-FFF2-40B4-BE49-F238E27FC236}">
                <a16:creationId xmlns:a16="http://schemas.microsoft.com/office/drawing/2014/main" id="{4A1AA4FA-BC50-40B6-B8DF-C12BCD2BBF03}"/>
              </a:ext>
            </a:extLst>
          </p:cNvPr>
          <p:cNvSpPr txBox="1"/>
          <p:nvPr/>
        </p:nvSpPr>
        <p:spPr>
          <a:xfrm flipH="1">
            <a:off x="770739" y="828324"/>
            <a:ext cx="4376296" cy="369332"/>
          </a:xfrm>
          <a:prstGeom prst="rect">
            <a:avLst/>
          </a:prstGeom>
          <a:noFill/>
        </p:spPr>
        <p:txBody>
          <a:bodyPr wrap="square" rtlCol="0">
            <a:spAutoFit/>
          </a:bodyPr>
          <a:lstStyle/>
          <a:p>
            <a:r>
              <a:rPr lang="zh-CN" altLang="en-US" dirty="0"/>
              <a:t>图片的信息量有多大？</a:t>
            </a:r>
            <a:r>
              <a:rPr lang="en-US" altLang="zh-CN" dirty="0"/>
              <a:t>1,000,000</a:t>
            </a:r>
            <a:r>
              <a:rPr lang="zh-CN" altLang="en-US" dirty="0"/>
              <a:t>个词</a:t>
            </a:r>
          </a:p>
        </p:txBody>
      </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6</a:t>
            </a:fld>
            <a:endParaRPr lang="zh-CN" altLang="en-US" dirty="0"/>
          </a:p>
        </p:txBody>
      </p:sp>
      <p:pic>
        <p:nvPicPr>
          <p:cNvPr id="3" name="图片 2">
            <a:extLst>
              <a:ext uri="{FF2B5EF4-FFF2-40B4-BE49-F238E27FC236}">
                <a16:creationId xmlns:a16="http://schemas.microsoft.com/office/drawing/2014/main" id="{69D0F998-206A-424D-B66A-13CA2034FE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5605" y="1542465"/>
            <a:ext cx="8326012" cy="5125165"/>
          </a:xfrm>
          <a:prstGeom prst="rect">
            <a:avLst/>
          </a:prstGeom>
        </p:spPr>
      </p:pic>
    </p:spTree>
    <p:extLst>
      <p:ext uri="{BB962C8B-B14F-4D97-AF65-F5344CB8AC3E}">
        <p14:creationId xmlns:p14="http://schemas.microsoft.com/office/powerpoint/2010/main" val="1577274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3057524" cy="717714"/>
            <a:chOff x="13195" y="227902"/>
            <a:chExt cx="3057524"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2286785"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背景</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7</a:t>
            </a:fld>
            <a:endParaRPr lang="zh-CN" altLang="en-US" dirty="0"/>
          </a:p>
        </p:txBody>
      </p:sp>
      <p:sp>
        <p:nvSpPr>
          <p:cNvPr id="10" name="文本框 9">
            <a:extLst>
              <a:ext uri="{FF2B5EF4-FFF2-40B4-BE49-F238E27FC236}">
                <a16:creationId xmlns:a16="http://schemas.microsoft.com/office/drawing/2014/main" id="{2B117E59-27EC-4281-8DC2-B1B3EF0DC8A8}"/>
              </a:ext>
            </a:extLst>
          </p:cNvPr>
          <p:cNvSpPr txBox="1"/>
          <p:nvPr/>
        </p:nvSpPr>
        <p:spPr>
          <a:xfrm>
            <a:off x="770739" y="1012219"/>
            <a:ext cx="9872123" cy="4610686"/>
          </a:xfrm>
          <a:prstGeom prst="rect">
            <a:avLst/>
          </a:prstGeom>
          <a:noFill/>
        </p:spPr>
        <p:txBody>
          <a:bodyPr wrap="square" rtlCol="0">
            <a:spAutoFit/>
          </a:bodyPr>
          <a:lstStyle/>
          <a:p>
            <a:pPr>
              <a:lnSpc>
                <a:spcPct val="150000"/>
              </a:lnSpc>
            </a:pPr>
            <a:r>
              <a:rPr lang="zh-CN" altLang="en-US" sz="4000" dirty="0">
                <a:solidFill>
                  <a:prstClr val="black"/>
                </a:solidFill>
                <a:latin typeface="Calibri"/>
                <a:ea typeface="微软雅黑" panose="020B0503020204020204" pitchFamily="34" charset="-122"/>
              </a:rPr>
              <a:t>研究理论和应用：</a:t>
            </a:r>
            <a:endParaRPr lang="en-US" altLang="zh-CN" sz="4000" dirty="0">
              <a:solidFill>
                <a:prstClr val="black"/>
              </a:solidFill>
              <a:latin typeface="Calibri"/>
              <a:ea typeface="微软雅黑" panose="020B0503020204020204" pitchFamily="34" charset="-122"/>
            </a:endParaRPr>
          </a:p>
          <a:p>
            <a:pPr marL="571500" indent="-571500">
              <a:lnSpc>
                <a:spcPct val="150000"/>
              </a:lnSpc>
              <a:buFont typeface="Wingdings" panose="05000000000000000000" pitchFamily="2" charset="2"/>
              <a:buChar char="Ø"/>
            </a:pPr>
            <a:r>
              <a:rPr lang="zh-CN" altLang="en-US" sz="4000" dirty="0">
                <a:solidFill>
                  <a:prstClr val="black"/>
                </a:solidFill>
                <a:latin typeface="Calibri"/>
                <a:ea typeface="微软雅黑" panose="020B0503020204020204" pitchFamily="34" charset="-122"/>
              </a:rPr>
              <a:t>让计算机具有人类视觉的所有功能</a:t>
            </a:r>
            <a:endParaRPr lang="en-US" altLang="zh-CN" sz="4000" dirty="0">
              <a:solidFill>
                <a:prstClr val="black"/>
              </a:solidFill>
              <a:latin typeface="Calibri"/>
              <a:ea typeface="微软雅黑" panose="020B0503020204020204" pitchFamily="34" charset="-122"/>
            </a:endParaRPr>
          </a:p>
          <a:p>
            <a:pPr marL="571500" indent="-571500">
              <a:lnSpc>
                <a:spcPct val="150000"/>
              </a:lnSpc>
              <a:buFont typeface="Wingdings" panose="05000000000000000000" pitchFamily="2" charset="2"/>
              <a:buChar char="Ø"/>
            </a:pPr>
            <a:r>
              <a:rPr lang="zh-CN" altLang="en-US" sz="4000" dirty="0">
                <a:solidFill>
                  <a:prstClr val="black"/>
                </a:solidFill>
                <a:latin typeface="Calibri"/>
                <a:ea typeface="微软雅黑" panose="020B0503020204020204" pitchFamily="34" charset="-122"/>
              </a:rPr>
              <a:t>让计算机从图像数据中，提取有用的信息，并解释。。。。</a:t>
            </a:r>
            <a:endParaRPr lang="en-US" altLang="zh-CN" sz="4000" dirty="0">
              <a:solidFill>
                <a:prstClr val="black"/>
              </a:solidFill>
              <a:latin typeface="Calibri"/>
              <a:ea typeface="微软雅黑" panose="020B0503020204020204" pitchFamily="34" charset="-122"/>
            </a:endParaRPr>
          </a:p>
          <a:p>
            <a:pPr marL="571500" indent="-571500">
              <a:lnSpc>
                <a:spcPct val="150000"/>
              </a:lnSpc>
              <a:buFont typeface="Wingdings" panose="05000000000000000000" pitchFamily="2" charset="2"/>
              <a:buChar char="Ø"/>
            </a:pPr>
            <a:r>
              <a:rPr lang="zh-CN" altLang="en-US" sz="4000" dirty="0">
                <a:solidFill>
                  <a:prstClr val="black"/>
                </a:solidFill>
                <a:latin typeface="Calibri"/>
                <a:ea typeface="微软雅黑" panose="020B0503020204020204" pitchFamily="34" charset="-122"/>
              </a:rPr>
              <a:t>。。。。。</a:t>
            </a:r>
          </a:p>
        </p:txBody>
      </p:sp>
    </p:spTree>
    <p:extLst>
      <p:ext uri="{BB962C8B-B14F-4D97-AF65-F5344CB8AC3E}">
        <p14:creationId xmlns:p14="http://schemas.microsoft.com/office/powerpoint/2010/main" val="556214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3057524" cy="717714"/>
            <a:chOff x="13195" y="227902"/>
            <a:chExt cx="3057524"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2286785"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背景</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8</a:t>
            </a:fld>
            <a:endParaRPr lang="zh-CN" altLang="en-US" dirty="0"/>
          </a:p>
        </p:txBody>
      </p:sp>
      <p:sp>
        <p:nvSpPr>
          <p:cNvPr id="10" name="文本框 9">
            <a:extLst>
              <a:ext uri="{FF2B5EF4-FFF2-40B4-BE49-F238E27FC236}">
                <a16:creationId xmlns:a16="http://schemas.microsoft.com/office/drawing/2014/main" id="{2B117E59-27EC-4281-8DC2-B1B3EF0DC8A8}"/>
              </a:ext>
            </a:extLst>
          </p:cNvPr>
          <p:cNvSpPr txBox="1"/>
          <p:nvPr/>
        </p:nvSpPr>
        <p:spPr>
          <a:xfrm>
            <a:off x="770739" y="1012219"/>
            <a:ext cx="9872123" cy="5534015"/>
          </a:xfrm>
          <a:prstGeom prst="rect">
            <a:avLst/>
          </a:prstGeom>
          <a:noFill/>
        </p:spPr>
        <p:txBody>
          <a:bodyPr wrap="square" rtlCol="0">
            <a:spAutoFit/>
          </a:bodyPr>
          <a:lstStyle/>
          <a:p>
            <a:pPr>
              <a:lnSpc>
                <a:spcPct val="150000"/>
              </a:lnSpc>
            </a:pPr>
            <a:r>
              <a:rPr lang="zh-CN" altLang="en-US" sz="4000" dirty="0">
                <a:solidFill>
                  <a:prstClr val="black"/>
                </a:solidFill>
                <a:latin typeface="Calibri"/>
                <a:ea typeface="微软雅黑" panose="020B0503020204020204" pitchFamily="34" charset="-122"/>
              </a:rPr>
              <a:t>模拟人类视觉的优越能力：</a:t>
            </a:r>
            <a:endParaRPr lang="en-US" altLang="zh-CN" sz="4000" dirty="0">
              <a:solidFill>
                <a:prstClr val="black"/>
              </a:solidFill>
              <a:latin typeface="Calibri"/>
              <a:ea typeface="微软雅黑" panose="020B0503020204020204" pitchFamily="34" charset="-122"/>
            </a:endParaRPr>
          </a:p>
          <a:p>
            <a:pPr marL="571500" indent="-571500">
              <a:lnSpc>
                <a:spcPct val="150000"/>
              </a:lnSpc>
              <a:buFont typeface="Wingdings" panose="05000000000000000000" pitchFamily="2" charset="2"/>
              <a:buChar char="Ø"/>
            </a:pPr>
            <a:r>
              <a:rPr lang="zh-CN" altLang="en-US" sz="4000" dirty="0">
                <a:solidFill>
                  <a:prstClr val="black"/>
                </a:solidFill>
                <a:latin typeface="Calibri"/>
                <a:ea typeface="微软雅黑" panose="020B0503020204020204" pitchFamily="34" charset="-122"/>
              </a:rPr>
              <a:t>识别人、物体、场景</a:t>
            </a:r>
            <a:endParaRPr lang="en-US" altLang="zh-CN" sz="4000" dirty="0">
              <a:solidFill>
                <a:prstClr val="black"/>
              </a:solidFill>
              <a:latin typeface="Calibri"/>
              <a:ea typeface="微软雅黑" panose="020B0503020204020204" pitchFamily="34" charset="-122"/>
            </a:endParaRPr>
          </a:p>
          <a:p>
            <a:pPr marL="571500" indent="-571500">
              <a:lnSpc>
                <a:spcPct val="150000"/>
              </a:lnSpc>
              <a:buFont typeface="Wingdings" panose="05000000000000000000" pitchFamily="2" charset="2"/>
              <a:buChar char="Ø"/>
            </a:pPr>
            <a:r>
              <a:rPr lang="zh-CN" altLang="en-US" sz="4000" dirty="0">
                <a:solidFill>
                  <a:prstClr val="black"/>
                </a:solidFill>
                <a:latin typeface="Calibri"/>
                <a:ea typeface="微软雅黑" panose="020B0503020204020204" pitchFamily="34" charset="-122"/>
              </a:rPr>
              <a:t>估计立体空间、距离</a:t>
            </a:r>
            <a:endParaRPr lang="en-US" altLang="zh-CN" sz="4000" dirty="0">
              <a:solidFill>
                <a:prstClr val="black"/>
              </a:solidFill>
              <a:latin typeface="Calibri"/>
              <a:ea typeface="微软雅黑" panose="020B0503020204020204" pitchFamily="34" charset="-122"/>
            </a:endParaRPr>
          </a:p>
          <a:p>
            <a:pPr marL="571500" indent="-571500">
              <a:lnSpc>
                <a:spcPct val="150000"/>
              </a:lnSpc>
              <a:buFont typeface="Wingdings" panose="05000000000000000000" pitchFamily="2" charset="2"/>
              <a:buChar char="Ø"/>
            </a:pPr>
            <a:r>
              <a:rPr lang="zh-CN" altLang="en-US" sz="4000" dirty="0">
                <a:solidFill>
                  <a:prstClr val="black"/>
                </a:solidFill>
                <a:latin typeface="Calibri"/>
                <a:ea typeface="微软雅黑" panose="020B0503020204020204" pitchFamily="34" charset="-122"/>
              </a:rPr>
              <a:t>躲避障碍物进行导航</a:t>
            </a:r>
            <a:endParaRPr lang="en-US" altLang="zh-CN" sz="4000" dirty="0">
              <a:solidFill>
                <a:prstClr val="black"/>
              </a:solidFill>
              <a:latin typeface="Calibri"/>
              <a:ea typeface="微软雅黑" panose="020B0503020204020204" pitchFamily="34" charset="-122"/>
            </a:endParaRPr>
          </a:p>
          <a:p>
            <a:pPr marL="571500" indent="-571500">
              <a:lnSpc>
                <a:spcPct val="150000"/>
              </a:lnSpc>
              <a:buFont typeface="Wingdings" panose="05000000000000000000" pitchFamily="2" charset="2"/>
              <a:buChar char="Ø"/>
            </a:pPr>
            <a:r>
              <a:rPr lang="zh-CN" altLang="en-US" sz="4000" dirty="0">
                <a:solidFill>
                  <a:prstClr val="black"/>
                </a:solidFill>
                <a:latin typeface="Calibri"/>
                <a:ea typeface="微软雅黑" panose="020B0503020204020204" pitchFamily="34" charset="-122"/>
              </a:rPr>
              <a:t>理解并讲解图片</a:t>
            </a:r>
            <a:endParaRPr lang="en-US" altLang="zh-CN" sz="4000" dirty="0">
              <a:solidFill>
                <a:prstClr val="black"/>
              </a:solidFill>
              <a:latin typeface="Calibri"/>
              <a:ea typeface="微软雅黑" panose="020B0503020204020204" pitchFamily="34" charset="-122"/>
            </a:endParaRPr>
          </a:p>
          <a:p>
            <a:pPr marL="571500" indent="-571500">
              <a:lnSpc>
                <a:spcPct val="150000"/>
              </a:lnSpc>
              <a:buFont typeface="Wingdings" panose="05000000000000000000" pitchFamily="2" charset="2"/>
              <a:buChar char="Ø"/>
            </a:pPr>
            <a:r>
              <a:rPr lang="zh-CN" altLang="en-US" sz="4000" dirty="0">
                <a:solidFill>
                  <a:prstClr val="black"/>
                </a:solidFill>
                <a:latin typeface="Calibri"/>
                <a:ea typeface="微软雅黑" panose="020B0503020204020204" pitchFamily="34" charset="-122"/>
              </a:rPr>
              <a:t>。。。。。</a:t>
            </a:r>
          </a:p>
        </p:txBody>
      </p:sp>
    </p:spTree>
    <p:extLst>
      <p:ext uri="{BB962C8B-B14F-4D97-AF65-F5344CB8AC3E}">
        <p14:creationId xmlns:p14="http://schemas.microsoft.com/office/powerpoint/2010/main" val="16271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C:\Users\Administrator\Desktop\7ec1fe0aeeb441e2a63322abf64d3e82.jpg7ec1fe0aeeb441e2a63322abf64d3e82"/>
          <p:cNvPicPr>
            <a:picLocks noChangeAspect="1"/>
          </p:cNvPicPr>
          <p:nvPr/>
        </p:nvPicPr>
        <p:blipFill rotWithShape="1">
          <a:blip r:embed="rId3"/>
          <a:srcRect t="244" r="3371"/>
          <a:stretch>
            <a:fillRect/>
          </a:stretch>
        </p:blipFill>
        <p:spPr>
          <a:xfrm>
            <a:off x="11219543" y="-51476"/>
            <a:ext cx="904979" cy="921458"/>
          </a:xfrm>
          <a:prstGeom prst="ellipse">
            <a:avLst/>
          </a:prstGeom>
          <a:effectLst/>
        </p:spPr>
      </p:pic>
      <p:grpSp>
        <p:nvGrpSpPr>
          <p:cNvPr id="33" name="组合 32">
            <a:extLst>
              <a:ext uri="{FF2B5EF4-FFF2-40B4-BE49-F238E27FC236}">
                <a16:creationId xmlns:a16="http://schemas.microsoft.com/office/drawing/2014/main" id="{FBA9119D-3E47-4F10-9193-F20D179EAB63}"/>
              </a:ext>
            </a:extLst>
          </p:cNvPr>
          <p:cNvGrpSpPr/>
          <p:nvPr/>
        </p:nvGrpSpPr>
        <p:grpSpPr>
          <a:xfrm>
            <a:off x="0" y="23516"/>
            <a:ext cx="4336330" cy="717714"/>
            <a:chOff x="13195" y="227902"/>
            <a:chExt cx="4336330" cy="717714"/>
          </a:xfrm>
        </p:grpSpPr>
        <p:sp>
          <p:nvSpPr>
            <p:cNvPr id="37" name="文本框 23">
              <a:extLst>
                <a:ext uri="{FF2B5EF4-FFF2-40B4-BE49-F238E27FC236}">
                  <a16:creationId xmlns:a16="http://schemas.microsoft.com/office/drawing/2014/main" id="{3472D017-4945-43A0-ABF6-C96696907980}"/>
                </a:ext>
              </a:extLst>
            </p:cNvPr>
            <p:cNvSpPr>
              <a:spLocks noChangeArrowheads="1"/>
            </p:cNvSpPr>
            <p:nvPr/>
          </p:nvSpPr>
          <p:spPr bwMode="auto">
            <a:xfrm>
              <a:off x="783934" y="227902"/>
              <a:ext cx="3565591" cy="707866"/>
            </a:xfrm>
            <a:prstGeom prst="rect">
              <a:avLst/>
            </a:prstGeom>
            <a:noFill/>
            <a:ln>
              <a:noFill/>
            </a:ln>
          </p:spPr>
          <p:txBody>
            <a:bodyPr wrap="square" lIns="91420" tIns="45710" rIns="91420" bIns="45710">
              <a:spAutoFit/>
            </a:bodyPr>
            <a:lstStyle/>
            <a:p>
              <a:pPr defTabSz="914155">
                <a:spcBef>
                  <a:spcPct val="0"/>
                </a:spcBef>
                <a:spcAft>
                  <a:spcPct val="0"/>
                </a:spcAft>
              </a:pP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rPr>
                <a:t>计算机视觉</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Arial"/>
                <a:sym typeface="方正姚体" pitchFamily="2" charset="-122"/>
              </a:endParaRPr>
            </a:p>
          </p:txBody>
        </p:sp>
        <p:sp>
          <p:nvSpPr>
            <p:cNvPr id="38" name="矩形 25">
              <a:extLst>
                <a:ext uri="{FF2B5EF4-FFF2-40B4-BE49-F238E27FC236}">
                  <a16:creationId xmlns:a16="http://schemas.microsoft.com/office/drawing/2014/main" id="{85EBC205-0BD6-4DC5-9918-5E1D57C725CA}"/>
                </a:ext>
              </a:extLst>
            </p:cNvPr>
            <p:cNvSpPr/>
            <p:nvPr/>
          </p:nvSpPr>
          <p:spPr>
            <a:xfrm>
              <a:off x="13195" y="232365"/>
              <a:ext cx="327171"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a:solidFill>
                  <a:prstClr val="white"/>
                </a:solidFill>
                <a:latin typeface="Arial"/>
                <a:ea typeface="微软雅黑"/>
                <a:cs typeface="Arial"/>
              </a:endParaRPr>
            </a:p>
          </p:txBody>
        </p:sp>
        <p:sp>
          <p:nvSpPr>
            <p:cNvPr id="39" name="矩形 26">
              <a:extLst>
                <a:ext uri="{FF2B5EF4-FFF2-40B4-BE49-F238E27FC236}">
                  <a16:creationId xmlns:a16="http://schemas.microsoft.com/office/drawing/2014/main" id="{B6DABF07-54F6-4CC4-A8CD-9C0986475B91}"/>
                </a:ext>
              </a:extLst>
            </p:cNvPr>
            <p:cNvSpPr/>
            <p:nvPr/>
          </p:nvSpPr>
          <p:spPr>
            <a:xfrm>
              <a:off x="473804" y="237751"/>
              <a:ext cx="176692" cy="707865"/>
            </a:xfrm>
            <a:prstGeom prst="rect">
              <a:avLst/>
            </a:prstGeom>
            <a:gradFill rotWithShape="1">
              <a:gsLst>
                <a:gs pos="0">
                  <a:srgbClr val="002060">
                    <a:satMod val="103000"/>
                    <a:lumMod val="102000"/>
                    <a:tint val="94000"/>
                  </a:srgbClr>
                </a:gs>
                <a:gs pos="50000">
                  <a:srgbClr val="002060">
                    <a:satMod val="110000"/>
                    <a:lumMod val="100000"/>
                    <a:shade val="100000"/>
                  </a:srgbClr>
                </a:gs>
                <a:gs pos="100000">
                  <a:srgbClr val="00206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a:endParaRPr lang="zh-CN" altLang="en-US" kern="0" dirty="0">
                <a:solidFill>
                  <a:prstClr val="white"/>
                </a:solidFill>
                <a:latin typeface="Arial"/>
                <a:ea typeface="微软雅黑"/>
                <a:cs typeface="Arial"/>
              </a:endParaRPr>
            </a:p>
          </p:txBody>
        </p:sp>
      </p:grpSp>
      <p:sp>
        <p:nvSpPr>
          <p:cNvPr id="9" name="灯片编号占位符 8">
            <a:extLst>
              <a:ext uri="{FF2B5EF4-FFF2-40B4-BE49-F238E27FC236}">
                <a16:creationId xmlns:a16="http://schemas.microsoft.com/office/drawing/2014/main" id="{ABC461B4-853D-4AA6-9E41-9E50AE659054}"/>
              </a:ext>
            </a:extLst>
          </p:cNvPr>
          <p:cNvSpPr>
            <a:spLocks noGrp="1"/>
          </p:cNvSpPr>
          <p:nvPr>
            <p:ph type="sldNum" sz="quarter" idx="12"/>
          </p:nvPr>
        </p:nvSpPr>
        <p:spPr/>
        <p:txBody>
          <a:bodyPr/>
          <a:lstStyle/>
          <a:p>
            <a:fld id="{D6DE9AC2-44F8-4AC6-967E-66A5811D82EE}" type="slidenum">
              <a:rPr lang="zh-CN" altLang="en-US" smtClean="0"/>
              <a:t>9</a:t>
            </a:fld>
            <a:endParaRPr lang="zh-CN" altLang="en-US" dirty="0"/>
          </a:p>
        </p:txBody>
      </p:sp>
      <p:pic>
        <p:nvPicPr>
          <p:cNvPr id="4" name="图片 3">
            <a:extLst>
              <a:ext uri="{FF2B5EF4-FFF2-40B4-BE49-F238E27FC236}">
                <a16:creationId xmlns:a16="http://schemas.microsoft.com/office/drawing/2014/main" id="{BF0943A3-35BB-49F7-99DA-7B5B454D4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6245" y="1282047"/>
            <a:ext cx="9300360" cy="4426320"/>
          </a:xfrm>
          <a:prstGeom prst="rect">
            <a:avLst/>
          </a:prstGeom>
        </p:spPr>
      </p:pic>
      <p:sp>
        <p:nvSpPr>
          <p:cNvPr id="5" name="椭圆 4">
            <a:extLst>
              <a:ext uri="{FF2B5EF4-FFF2-40B4-BE49-F238E27FC236}">
                <a16:creationId xmlns:a16="http://schemas.microsoft.com/office/drawing/2014/main" id="{365F52EB-7B3B-4C63-8618-BF0C1CB62E38}"/>
              </a:ext>
            </a:extLst>
          </p:cNvPr>
          <p:cNvSpPr/>
          <p:nvPr/>
        </p:nvSpPr>
        <p:spPr>
          <a:xfrm>
            <a:off x="952023" y="1185423"/>
            <a:ext cx="10448804" cy="22435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视觉</a:t>
            </a:r>
          </a:p>
        </p:txBody>
      </p:sp>
      <p:sp>
        <p:nvSpPr>
          <p:cNvPr id="6" name="文本框 5">
            <a:extLst>
              <a:ext uri="{FF2B5EF4-FFF2-40B4-BE49-F238E27FC236}">
                <a16:creationId xmlns:a16="http://schemas.microsoft.com/office/drawing/2014/main" id="{5CE2CA37-87D6-4602-B756-5F886C54CACF}"/>
              </a:ext>
            </a:extLst>
          </p:cNvPr>
          <p:cNvSpPr txBox="1"/>
          <p:nvPr/>
        </p:nvSpPr>
        <p:spPr>
          <a:xfrm>
            <a:off x="5731497" y="816091"/>
            <a:ext cx="1102936" cy="369332"/>
          </a:xfrm>
          <a:prstGeom prst="rect">
            <a:avLst/>
          </a:prstGeom>
          <a:noFill/>
        </p:spPr>
        <p:txBody>
          <a:bodyPr wrap="square" rtlCol="0">
            <a:spAutoFit/>
          </a:bodyPr>
          <a:lstStyle/>
          <a:p>
            <a:r>
              <a:rPr lang="zh-CN" altLang="en-US" dirty="0"/>
              <a:t>人类视觉</a:t>
            </a:r>
          </a:p>
        </p:txBody>
      </p:sp>
      <p:sp>
        <p:nvSpPr>
          <p:cNvPr id="11" name="文本框 10">
            <a:extLst>
              <a:ext uri="{FF2B5EF4-FFF2-40B4-BE49-F238E27FC236}">
                <a16:creationId xmlns:a16="http://schemas.microsoft.com/office/drawing/2014/main" id="{A0E11375-05D4-4F1D-BC78-8272E96E5A5D}"/>
              </a:ext>
            </a:extLst>
          </p:cNvPr>
          <p:cNvSpPr txBox="1"/>
          <p:nvPr/>
        </p:nvSpPr>
        <p:spPr>
          <a:xfrm>
            <a:off x="5731497" y="5987018"/>
            <a:ext cx="1432874" cy="369332"/>
          </a:xfrm>
          <a:prstGeom prst="rect">
            <a:avLst/>
          </a:prstGeom>
          <a:noFill/>
        </p:spPr>
        <p:txBody>
          <a:bodyPr wrap="square" rtlCol="0">
            <a:spAutoFit/>
          </a:bodyPr>
          <a:lstStyle/>
          <a:p>
            <a:r>
              <a:rPr lang="zh-CN" altLang="en-US" dirty="0"/>
              <a:t>计算机视觉</a:t>
            </a:r>
          </a:p>
        </p:txBody>
      </p:sp>
    </p:spTree>
    <p:extLst>
      <p:ext uri="{BB962C8B-B14F-4D97-AF65-F5344CB8AC3E}">
        <p14:creationId xmlns:p14="http://schemas.microsoft.com/office/powerpoint/2010/main" val="16097637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
      <a:dk1>
        <a:sysClr val="windowText" lastClr="000000"/>
      </a:dk1>
      <a:lt1>
        <a:sysClr val="window" lastClr="FFFFFF"/>
      </a:lt1>
      <a:dk2>
        <a:srgbClr val="44546A"/>
      </a:dk2>
      <a:lt2>
        <a:srgbClr val="E7E6E6"/>
      </a:lt2>
      <a:accent1>
        <a:srgbClr val="0285E8"/>
      </a:accent1>
      <a:accent2>
        <a:srgbClr val="0055C9"/>
      </a:accent2>
      <a:accent3>
        <a:srgbClr val="0F6FC6"/>
      </a:accent3>
      <a:accent4>
        <a:srgbClr val="2D4C7F"/>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3">
      <a:dk1>
        <a:sysClr val="windowText" lastClr="000000"/>
      </a:dk1>
      <a:lt1>
        <a:sysClr val="window" lastClr="FFFFFF"/>
      </a:lt1>
      <a:dk2>
        <a:srgbClr val="44546A"/>
      </a:dk2>
      <a:lt2>
        <a:srgbClr val="E7E6E6"/>
      </a:lt2>
      <a:accent1>
        <a:srgbClr val="0285E8"/>
      </a:accent1>
      <a:accent2>
        <a:srgbClr val="0055C9"/>
      </a:accent2>
      <a:accent3>
        <a:srgbClr val="0F6FC6"/>
      </a:accent3>
      <a:accent4>
        <a:srgbClr val="2D4C7F"/>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6331</TotalTime>
  <Words>1684</Words>
  <Application>Microsoft Office PowerPoint</Application>
  <PresentationFormat>宽屏</PresentationFormat>
  <Paragraphs>285</Paragraphs>
  <Slides>51</Slides>
  <Notes>50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51</vt:i4>
      </vt:variant>
    </vt:vector>
  </HeadingPairs>
  <TitlesOfParts>
    <vt:vector size="64" baseType="lpstr">
      <vt:lpstr>等线</vt:lpstr>
      <vt:lpstr>Calibri</vt:lpstr>
      <vt:lpstr>黑体</vt:lpstr>
      <vt:lpstr>-apple-system</vt:lpstr>
      <vt:lpstr>Impact</vt:lpstr>
      <vt:lpstr>Arial</vt:lpstr>
      <vt:lpstr>Wingdings</vt:lpstr>
      <vt:lpstr>Times New Roman</vt:lpstr>
      <vt:lpstr>微软雅黑</vt:lpstr>
      <vt:lpstr>等线 Light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今天的土豆放荡了吗</dc:creator>
  <cp:lastModifiedBy> </cp:lastModifiedBy>
  <cp:revision>98</cp:revision>
  <dcterms:created xsi:type="dcterms:W3CDTF">2021-09-05T13:36:00Z</dcterms:created>
  <dcterms:modified xsi:type="dcterms:W3CDTF">2021-09-17T09:47:49Z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